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87" r:id="rId1"/>
    <p:sldMasterId id="2147483706" r:id="rId2"/>
    <p:sldMasterId id="2147483718" r:id="rId3"/>
  </p:sldMasterIdLst>
  <p:notesMasterIdLst>
    <p:notesMasterId r:id="rId21"/>
  </p:notesMasterIdLst>
  <p:sldIdLst>
    <p:sldId id="555" r:id="rId4"/>
    <p:sldId id="510" r:id="rId5"/>
    <p:sldId id="472" r:id="rId6"/>
    <p:sldId id="544" r:id="rId7"/>
    <p:sldId id="545" r:id="rId8"/>
    <p:sldId id="546" r:id="rId9"/>
    <p:sldId id="547" r:id="rId10"/>
    <p:sldId id="548" r:id="rId11"/>
    <p:sldId id="549" r:id="rId12"/>
    <p:sldId id="550" r:id="rId13"/>
    <p:sldId id="551" r:id="rId14"/>
    <p:sldId id="523" r:id="rId15"/>
    <p:sldId id="554" r:id="rId16"/>
    <p:sldId id="507" r:id="rId17"/>
    <p:sldId id="542" r:id="rId18"/>
    <p:sldId id="556" r:id="rId19"/>
    <p:sldId id="557" r:id="rId20"/>
  </p:sldIdLst>
  <p:sldSz cx="9144000" cy="5143500" type="screen16x9"/>
  <p:notesSz cx="6858000" cy="9144000"/>
  <p:embeddedFontLst>
    <p:embeddedFont>
      <p:font typeface="黑体" pitchFamily="49" charset="-122"/>
      <p:regular r:id="rId22"/>
    </p:embeddedFont>
    <p:embeddedFont>
      <p:font typeface="幼圆" pitchFamily="49" charset="-122"/>
      <p:regular r:id="rId23"/>
    </p:embeddedFont>
    <p:embeddedFont>
      <p:font typeface="Cambria Math" pitchFamily="18" charset="0"/>
      <p:regular r:id="rId24"/>
    </p:embeddedFont>
    <p:embeddedFont>
      <p:font typeface="楷体" pitchFamily="49" charset="-122"/>
      <p:regular r:id="rId25"/>
    </p:embeddedFont>
    <p:embeddedFont>
      <p:font typeface="Calibri" pitchFamily="34" charset="0"/>
      <p:regular r:id="rId26"/>
      <p:bold r:id="rId27"/>
      <p:italic r:id="rId28"/>
      <p:boldItalic r:id="rId29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59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19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6E467D"/>
    <a:srgbClr val="009900"/>
    <a:srgbClr val="0000FF"/>
    <a:srgbClr val="FF9933"/>
    <a:srgbClr val="AFF22A"/>
    <a:srgbClr val="FFFFFF"/>
    <a:srgbClr val="CC9900"/>
    <a:srgbClr val="FF6600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浅色样式 3 - 强调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556" autoAdjust="0"/>
  </p:normalViewPr>
  <p:slideViewPr>
    <p:cSldViewPr>
      <p:cViewPr varScale="1">
        <p:scale>
          <a:sx n="70" d="100"/>
          <a:sy n="70" d="100"/>
        </p:scale>
        <p:origin x="-667" y="-77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font" Target="fonts/font5.fntdata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font" Target="fonts/font4.fntdata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3.fntdata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pPr/>
              <a:t>2018/10/29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938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6463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3393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9728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6641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3469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9094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7874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3772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2003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8938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21224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4701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9404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7616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5437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2643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2341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2384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5691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15391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62519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30061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73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49670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36625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39225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30820CF-B880-4189-942D-D702A7CBA730}" type="datetimeFigureOut">
              <a:rPr lang="zh-CN" altLang="en-US" sz="1800" smtClean="0">
                <a:solidFill>
                  <a:prstClr val="black"/>
                </a:solidFill>
              </a:rPr>
              <a:pPr defTabSz="914400"/>
              <a:t>2018/10/29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0C913308-F349-4B6D-A68A-DD1791B4A57B}" type="slidenum">
              <a:rPr lang="zh-CN" altLang="en-US" sz="1800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4809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30820CF-B880-4189-942D-D702A7CBA730}" type="datetimeFigureOut">
              <a:rPr lang="zh-CN" altLang="en-US" sz="1800" smtClean="0">
                <a:solidFill>
                  <a:prstClr val="black"/>
                </a:solidFill>
              </a:rPr>
              <a:pPr defTabSz="914400"/>
              <a:t>2018/10/29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0C913308-F349-4B6D-A68A-DD1791B4A57B}" type="slidenum">
              <a:rPr lang="zh-CN" altLang="en-US" sz="1800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5791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30820CF-B880-4189-942D-D702A7CBA730}" type="datetimeFigureOut">
              <a:rPr lang="zh-CN" altLang="en-US" sz="1800" smtClean="0">
                <a:solidFill>
                  <a:prstClr val="black"/>
                </a:solidFill>
              </a:rPr>
              <a:pPr defTabSz="914400"/>
              <a:t>2018/10/29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0C913308-F349-4B6D-A68A-DD1791B4A57B}" type="slidenum">
              <a:rPr lang="zh-CN" altLang="en-US" sz="1800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4010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30820CF-B880-4189-942D-D702A7CBA730}" type="datetimeFigureOut">
              <a:rPr lang="zh-CN" altLang="en-US" sz="1800" smtClean="0">
                <a:solidFill>
                  <a:prstClr val="black"/>
                </a:solidFill>
              </a:rPr>
              <a:pPr defTabSz="914400"/>
              <a:t>2018/10/29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0C913308-F349-4B6D-A68A-DD1791B4A57B}" type="slidenum">
              <a:rPr lang="zh-CN" altLang="en-US" sz="1800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845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806534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30820CF-B880-4189-942D-D702A7CBA730}" type="datetimeFigureOut">
              <a:rPr lang="zh-CN" altLang="en-US" sz="1800" smtClean="0">
                <a:solidFill>
                  <a:prstClr val="black"/>
                </a:solidFill>
              </a:rPr>
              <a:pPr defTabSz="914400"/>
              <a:t>2018/10/29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0C913308-F349-4B6D-A68A-DD1791B4A57B}" type="slidenum">
              <a:rPr lang="zh-CN" altLang="en-US" sz="1800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364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30820CF-B880-4189-942D-D702A7CBA730}" type="datetimeFigureOut">
              <a:rPr lang="zh-CN" altLang="en-US" sz="1800" smtClean="0">
                <a:solidFill>
                  <a:prstClr val="black"/>
                </a:solidFill>
              </a:rPr>
              <a:pPr defTabSz="914400"/>
              <a:t>2018/10/29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0C913308-F349-4B6D-A68A-DD1791B4A57B}" type="slidenum">
              <a:rPr lang="zh-CN" altLang="en-US" sz="1800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74208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30820CF-B880-4189-942D-D702A7CBA730}" type="datetimeFigureOut">
              <a:rPr lang="zh-CN" altLang="en-US" sz="1800" smtClean="0">
                <a:solidFill>
                  <a:prstClr val="black"/>
                </a:solidFill>
              </a:rPr>
              <a:pPr defTabSz="914400"/>
              <a:t>2018/10/29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0C913308-F349-4B6D-A68A-DD1791B4A57B}" type="slidenum">
              <a:rPr lang="zh-CN" altLang="en-US" sz="1800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01162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30820CF-B880-4189-942D-D702A7CBA730}" type="datetimeFigureOut">
              <a:rPr lang="zh-CN" altLang="en-US" sz="1800" smtClean="0">
                <a:solidFill>
                  <a:prstClr val="black"/>
                </a:solidFill>
              </a:rPr>
              <a:pPr defTabSz="914400"/>
              <a:t>2018/10/29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0C913308-F349-4B6D-A68A-DD1791B4A57B}" type="slidenum">
              <a:rPr lang="zh-CN" altLang="en-US" sz="1800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36526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30820CF-B880-4189-942D-D702A7CBA730}" type="datetimeFigureOut">
              <a:rPr lang="zh-CN" altLang="en-US" sz="1800" smtClean="0">
                <a:solidFill>
                  <a:prstClr val="black"/>
                </a:solidFill>
              </a:rPr>
              <a:pPr defTabSz="914400"/>
              <a:t>2018/10/29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0C913308-F349-4B6D-A68A-DD1791B4A57B}" type="slidenum">
              <a:rPr lang="zh-CN" altLang="en-US" sz="1800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0969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30820CF-B880-4189-942D-D702A7CBA730}" type="datetimeFigureOut">
              <a:rPr lang="zh-CN" altLang="en-US" sz="1800" smtClean="0">
                <a:solidFill>
                  <a:prstClr val="black"/>
                </a:solidFill>
              </a:rPr>
              <a:pPr defTabSz="914400"/>
              <a:t>2018/10/29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0C913308-F349-4B6D-A68A-DD1791B4A57B}" type="slidenum">
              <a:rPr lang="zh-CN" altLang="en-US" sz="1800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92894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30820CF-B880-4189-942D-D702A7CBA730}" type="datetimeFigureOut">
              <a:rPr lang="zh-CN" altLang="en-US" sz="1800" smtClean="0">
                <a:solidFill>
                  <a:prstClr val="black"/>
                </a:solidFill>
              </a:rPr>
              <a:pPr defTabSz="914400"/>
              <a:t>2018/10/29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0C913308-F349-4B6D-A68A-DD1791B4A57B}" type="slidenum">
              <a:rPr lang="zh-CN" altLang="en-US" sz="1800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49299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329436247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3946905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806" y="3305176"/>
            <a:ext cx="7772221" cy="1021556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806" y="2180035"/>
            <a:ext cx="7772221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032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116368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60" y="1200151"/>
            <a:ext cx="405698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8562" y="1200151"/>
            <a:ext cx="405817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59380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61" y="1151335"/>
            <a:ext cx="404031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61" y="1631156"/>
            <a:ext cx="404031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236" y="1151335"/>
            <a:ext cx="404150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236" y="1631156"/>
            <a:ext cx="404150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07256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33549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5261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0" y="204787"/>
            <a:ext cx="3007910" cy="871538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4724" y="204789"/>
            <a:ext cx="5112019" cy="438983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60" y="1076327"/>
            <a:ext cx="3007910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30105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124" y="3600451"/>
            <a:ext cx="5487114" cy="425054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124" y="459581"/>
            <a:ext cx="5487114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124" y="4025504"/>
            <a:ext cx="5487114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342596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70096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266" y="205980"/>
            <a:ext cx="2056477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1" y="205980"/>
            <a:ext cx="6058689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11427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6503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4226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533804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175691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209245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107548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150343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735426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883517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507359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907526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222218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9830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1940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803671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3721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017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8140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4676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18" Type="http://schemas.openxmlformats.org/officeDocument/2006/relationships/slideLayout" Target="../slideLayouts/slideLayout54.xml"/><Relationship Id="rId26" Type="http://schemas.openxmlformats.org/officeDocument/2006/relationships/theme" Target="../theme/theme3.xml"/><Relationship Id="rId3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57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17" Type="http://schemas.openxmlformats.org/officeDocument/2006/relationships/slideLayout" Target="../slideLayouts/slideLayout53.xml"/><Relationship Id="rId25" Type="http://schemas.openxmlformats.org/officeDocument/2006/relationships/slideLayout" Target="../slideLayouts/slideLayout61.xml"/><Relationship Id="rId2" Type="http://schemas.openxmlformats.org/officeDocument/2006/relationships/slideLayout" Target="../slideLayouts/slideLayout38.xml"/><Relationship Id="rId16" Type="http://schemas.openxmlformats.org/officeDocument/2006/relationships/slideLayout" Target="../slideLayouts/slideLayout52.xml"/><Relationship Id="rId20" Type="http://schemas.openxmlformats.org/officeDocument/2006/relationships/slideLayout" Target="../slideLayouts/slideLayout56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24" Type="http://schemas.openxmlformats.org/officeDocument/2006/relationships/slideLayout" Target="../slideLayouts/slideLayout60.xml"/><Relationship Id="rId5" Type="http://schemas.openxmlformats.org/officeDocument/2006/relationships/slideLayout" Target="../slideLayouts/slideLayout41.xml"/><Relationship Id="rId15" Type="http://schemas.openxmlformats.org/officeDocument/2006/relationships/slideLayout" Target="../slideLayouts/slideLayout51.xml"/><Relationship Id="rId23" Type="http://schemas.openxmlformats.org/officeDocument/2006/relationships/slideLayout" Target="../slideLayouts/slideLayout59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46.xml"/><Relationship Id="rId19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Relationship Id="rId22" Type="http://schemas.openxmlformats.org/officeDocument/2006/relationships/slideLayout" Target="../slideLayouts/slideLayout58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3707904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808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latin typeface="黑体" pitchFamily="49" charset="-122"/>
                <a:ea typeface="黑体" pitchFamily="49" charset="-122"/>
              </a:rPr>
              <a:t>正比例</a:t>
            </a:r>
            <a:r>
              <a:rPr lang="zh-CN" altLang="en-US" sz="1200" baseline="0" dirty="0" smtClean="0">
                <a:latin typeface="黑体" pitchFamily="49" charset="-122"/>
                <a:ea typeface="黑体" pitchFamily="49" charset="-122"/>
              </a:rPr>
              <a:t> 反比例</a:t>
            </a:r>
            <a:r>
              <a:rPr lang="zh-CN" altLang="en-US" sz="1200" dirty="0" smtClean="0"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sz="1200" dirty="0" smtClean="0">
                <a:latin typeface="黑体" pitchFamily="49" charset="-122"/>
                <a:ea typeface="黑体" pitchFamily="49" charset="-122"/>
              </a:rPr>
              <a:t>画图表示正比例的量</a:t>
            </a:r>
            <a:endParaRPr lang="zh-CN" altLang="en-US" sz="12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46579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  <p:sldLayoutId id="2147483705" r:id="rId18"/>
    <p:sldLayoutId id="2147483656" r:id="rId19"/>
    <p:sldLayoutId id="2147483657" r:id="rId20"/>
    <p:sldLayoutId id="2147483658" r:id="rId21"/>
    <p:sldLayoutId id="2147483659" r:id="rId22"/>
    <p:sldLayoutId id="2147483660" r:id="rId23"/>
    <p:sldLayoutId id="2147483661" r:id="rId24"/>
    <p:sldLayoutId id="2147483662" r:id="rId2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kumimoji="1" lang="zh-CN" altLang="en-US" sz="1800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百分数（二） 折扣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54624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7" name="文本框 16"/>
          <p:cNvSpPr txBox="1"/>
          <p:nvPr userDrawn="1"/>
        </p:nvSpPr>
        <p:spPr>
          <a:xfrm>
            <a:off x="193237" y="92978"/>
            <a:ext cx="14927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百分数（二） 折扣</a:t>
            </a:r>
          </a:p>
        </p:txBody>
      </p:sp>
    </p:spTree>
    <p:extLst>
      <p:ext uri="{BB962C8B-B14F-4D97-AF65-F5344CB8AC3E}">
        <p14:creationId xmlns:p14="http://schemas.microsoft.com/office/powerpoint/2010/main" val="62079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32" r:id="rId14"/>
    <p:sldLayoutId id="2147483733" r:id="rId15"/>
    <p:sldLayoutId id="2147483734" r:id="rId16"/>
    <p:sldLayoutId id="2147483735" r:id="rId17"/>
    <p:sldLayoutId id="2147483736" r:id="rId18"/>
    <p:sldLayoutId id="2147483737" r:id="rId19"/>
    <p:sldLayoutId id="2147483738" r:id="rId20"/>
    <p:sldLayoutId id="2147483739" r:id="rId21"/>
    <p:sldLayoutId id="2147483740" r:id="rId22"/>
    <p:sldLayoutId id="2147483741" r:id="rId23"/>
    <p:sldLayoutId id="2147483742" r:id="rId24"/>
    <p:sldLayoutId id="2147483743" r:id="rId25"/>
  </p:sldLayoutIdLst>
  <p:timing>
    <p:tnLst>
      <p:par>
        <p:cTn id="1" dur="indefinite" restart="never" nodeType="tmRoot"/>
      </p:par>
    </p:tnLst>
  </p:timing>
  <p:txStyles>
    <p:titleStyle>
      <a:lvl1pPr algn="ctr" defTabSz="685165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6895" indent="-213995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2.xml"/><Relationship Id="rId7" Type="http://schemas.openxmlformats.org/officeDocument/2006/relationships/slide" Target="slide12.xm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slide" Target="slide16.xml"/><Relationship Id="rId5" Type="http://schemas.openxmlformats.org/officeDocument/2006/relationships/slide" Target="slide14.xml"/><Relationship Id="rId4" Type="http://schemas.openxmlformats.org/officeDocument/2006/relationships/slide" Target="slide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.xml"/><Relationship Id="rId5" Type="http://schemas.openxmlformats.org/officeDocument/2006/relationships/image" Target="../media/image8.png"/><Relationship Id="rId4" Type="http://schemas.openxmlformats.org/officeDocument/2006/relationships/slide" Target="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.xml"/><Relationship Id="rId5" Type="http://schemas.openxmlformats.org/officeDocument/2006/relationships/image" Target="../media/image8.png"/><Relationship Id="rId4" Type="http://schemas.openxmlformats.org/officeDocument/2006/relationships/slide" Target="sl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5" Type="http://schemas.openxmlformats.org/officeDocument/2006/relationships/slide" Target="slide1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9.xml"/><Relationship Id="rId1" Type="http://schemas.openxmlformats.org/officeDocument/2006/relationships/slideLayout" Target="../slideLayouts/slideLayout12.xml"/><Relationship Id="rId4" Type="http://schemas.openxmlformats.org/officeDocument/2006/relationships/slide" Target="slid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3.xml"/><Relationship Id="rId6" Type="http://schemas.openxmlformats.org/officeDocument/2006/relationships/slide" Target="slide1.xml"/><Relationship Id="rId5" Type="http://schemas.openxmlformats.org/officeDocument/2006/relationships/image" Target="../media/image8.png"/><Relationship Id="rId4" Type="http://schemas.openxmlformats.org/officeDocument/2006/relationships/slide" Target="slid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3.xml"/><Relationship Id="rId5" Type="http://schemas.openxmlformats.org/officeDocument/2006/relationships/slide" Target="slide1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6.xml"/><Relationship Id="rId6" Type="http://schemas.openxmlformats.org/officeDocument/2006/relationships/slide" Target="slide1.xml"/><Relationship Id="rId5" Type="http://schemas.openxmlformats.org/officeDocument/2006/relationships/image" Target="../media/image8.png"/><Relationship Id="rId4" Type="http://schemas.openxmlformats.org/officeDocument/2006/relationships/slide" Target="slide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slide" Target="slide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slide" Target="slide9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slide" Target="slid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slide" Target="slide9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12" Type="http://schemas.openxmlformats.org/officeDocument/2006/relationships/slide" Target="slid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11" Type="http://schemas.openxmlformats.org/officeDocument/2006/relationships/image" Target="../media/image8.png"/><Relationship Id="rId10" Type="http://schemas.openxmlformats.org/officeDocument/2006/relationships/slide" Target="slide9.xml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.xml"/><Relationship Id="rId5" Type="http://schemas.openxmlformats.org/officeDocument/2006/relationships/image" Target="../media/image8.png"/><Relationship Id="rId4" Type="http://schemas.openxmlformats.org/officeDocument/2006/relationships/slide" Target="slide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.xml"/><Relationship Id="rId5" Type="http://schemas.openxmlformats.org/officeDocument/2006/relationships/image" Target="../media/image8.png"/><Relationship Id="rId4" Type="http://schemas.openxmlformats.org/officeDocument/2006/relationships/slide" Target="slide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.xml"/><Relationship Id="rId5" Type="http://schemas.openxmlformats.org/officeDocument/2006/relationships/image" Target="../media/image8.png"/><Relationship Id="rId4" Type="http://schemas.openxmlformats.org/officeDocument/2006/relationships/slide" Target="slide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.xml"/><Relationship Id="rId5" Type="http://schemas.openxmlformats.org/officeDocument/2006/relationships/image" Target="../media/image8.png"/><Relationship Id="rId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.xml"/><Relationship Id="rId5" Type="http://schemas.openxmlformats.org/officeDocument/2006/relationships/image" Target="../media/image8.png"/><Relationship Id="rId4" Type="http://schemas.openxmlformats.org/officeDocument/2006/relationships/slide" Target="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冀</a:t>
                </a:r>
                <a:r>
                  <a:rPr kumimoji="1" lang="zh-CN" altLang="en-US" sz="1200" dirty="0" smtClean="0">
                    <a:latin typeface="黑体" pitchFamily="49" charset="-122"/>
                    <a:ea typeface="黑体" pitchFamily="49" charset="-122"/>
                  </a:rPr>
                  <a:t>教</a:t>
                </a:r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版  数学  六年级  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="" xmlns:a16="http://schemas.microsoft.com/office/drawing/2014/main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="" xmlns:a16="http://schemas.microsoft.com/office/drawing/2014/main" id="{C5E52B34-5C53-2E45-95C1-78E377A38780}"/>
              </a:ext>
            </a:extLst>
          </p:cNvPr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单圆角矩形 9">
            <a:extLst>
              <a:ext uri="{FF2B5EF4-FFF2-40B4-BE49-F238E27FC236}">
                <a16:creationId xmlns="" xmlns:a16="http://schemas.microsoft.com/office/drawing/2014/main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单圆角矩形 10">
            <a:extLst>
              <a:ext uri="{FF2B5EF4-FFF2-40B4-BE49-F238E27FC236}">
                <a16:creationId xmlns="" xmlns:a16="http://schemas.microsoft.com/office/drawing/2014/main" id="{ADFE2713-38A2-5B46-8BD5-90224BE2A534}"/>
              </a:ext>
            </a:extLst>
          </p:cNvPr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单圆角矩形 11">
            <a:extLst>
              <a:ext uri="{FF2B5EF4-FFF2-40B4-BE49-F238E27FC236}">
                <a16:creationId xmlns="" xmlns:a16="http://schemas.microsoft.com/office/drawing/2014/main" id="{D6576F15-FC59-F645-B9BB-99A40650AF2C}"/>
              </a:ext>
            </a:extLst>
          </p:cNvPr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单圆角矩形 12">
            <a:extLst>
              <a:ext uri="{FF2B5EF4-FFF2-40B4-BE49-F238E27FC236}">
                <a16:creationId xmlns="" xmlns:a16="http://schemas.microsoft.com/office/drawing/2014/main" id="{14484992-177A-7B4A-A42C-270BAA3F58F1}"/>
              </a:ext>
            </a:extLst>
          </p:cNvPr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574344" y="1435155"/>
            <a:ext cx="7784823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画图表示正比例的量</a:t>
            </a:r>
            <a:endParaRPr lang="zh-CN" altLang="en-US" sz="66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>
            <a:hlinkClick r:id="rId3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17" name="圆角矩形 16">
            <a:hlinkClick r:id="rId4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18" name="圆角矩形 17">
            <a:hlinkClick r:id="rId5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课堂小结</a:t>
            </a:r>
          </a:p>
        </p:txBody>
      </p:sp>
      <p:sp>
        <p:nvSpPr>
          <p:cNvPr id="19" name="圆角矩形 18">
            <a:hlinkClick r:id="rId6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3483967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 smtClean="0">
                <a:solidFill>
                  <a:srgbClr val="0050AA"/>
                </a:solidFill>
                <a:latin typeface="+mj-ea"/>
                <a:ea typeface="+mj-ea"/>
              </a:rPr>
              <a:t>正比例 反比例</a:t>
            </a:r>
            <a:endParaRPr lang="zh-CN" altLang="en-US" sz="4000" b="1" dirty="0">
              <a:solidFill>
                <a:srgbClr val="0050AA"/>
              </a:solidFill>
              <a:latin typeface="+mj-ea"/>
              <a:ea typeface="+mj-ea"/>
            </a:endParaRPr>
          </a:p>
        </p:txBody>
      </p:sp>
      <p:sp>
        <p:nvSpPr>
          <p:cNvPr id="21" name="圆角矩形 20">
            <a:hlinkClick r:id="rId7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35768" y="1385539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3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5162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A8AA7419-4369-4F9A-98B3-B67DC3E8E6BC}"/>
              </a:ext>
            </a:extLst>
          </p:cNvPr>
          <p:cNvGrpSpPr/>
          <p:nvPr/>
        </p:nvGrpSpPr>
        <p:grpSpPr>
          <a:xfrm>
            <a:off x="329709" y="1069109"/>
            <a:ext cx="1166673" cy="1045108"/>
            <a:chOff x="670145" y="1457273"/>
            <a:chExt cx="1555361" cy="1393477"/>
          </a:xfrm>
        </p:grpSpPr>
        <p:pic>
          <p:nvPicPr>
            <p:cNvPr id="15" name="图片 14" descr="28Z58PICt4r.jpg">
              <a:extLst>
                <a:ext uri="{FF2B5EF4-FFF2-40B4-BE49-F238E27FC236}">
                  <a16:creationId xmlns:a16="http://schemas.microsoft.com/office/drawing/2014/main" xmlns="" id="{2042163D-9FEA-41E1-BA31-866D25F9E8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670145" y="1457273"/>
              <a:ext cx="1555361" cy="1393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DC30B8CB-B3B6-4F40-A5EB-C0EE5BD9FC43}"/>
                </a:ext>
              </a:extLst>
            </p:cNvPr>
            <p:cNvSpPr/>
            <p:nvPr/>
          </p:nvSpPr>
          <p:spPr>
            <a:xfrm>
              <a:off x="904196" y="2277729"/>
              <a:ext cx="970652" cy="553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1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例 </a:t>
              </a:r>
              <a:r>
                <a:rPr lang="en-US" altLang="zh-CN" sz="21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aphicFrame>
        <p:nvGraphicFramePr>
          <p:cNvPr id="17" name="表格 16">
            <a:extLst>
              <a:ext uri="{FF2B5EF4-FFF2-40B4-BE49-F238E27FC236}">
                <a16:creationId xmlns:a16="http://schemas.microsoft.com/office/drawing/2014/main" xmlns="" id="{D6D4FABF-FF26-4A8D-B4DB-79E16B68AE21}"/>
              </a:ext>
            </a:extLst>
          </p:cNvPr>
          <p:cNvGraphicFramePr>
            <a:graphicFrameLocks noGrp="1"/>
          </p:cNvGraphicFramePr>
          <p:nvPr/>
        </p:nvGraphicFramePr>
        <p:xfrm>
          <a:off x="1902638" y="973783"/>
          <a:ext cx="6173855" cy="7513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8999">
                  <a:extLst>
                    <a:ext uri="{9D8B030D-6E8A-4147-A177-3AD203B41FA5}">
                      <a16:colId xmlns:a16="http://schemas.microsoft.com/office/drawing/2014/main" xmlns="" val="1683576019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4071743922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711473093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4047178364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3295827739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1456287730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2451215585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2952691895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2045322600"/>
                    </a:ext>
                  </a:extLst>
                </a:gridCol>
              </a:tblGrid>
              <a:tr h="37011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购买长度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米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0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7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355147451"/>
                  </a:ext>
                </a:extLst>
              </a:tr>
              <a:tr h="38122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应付钱数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元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863629398"/>
                  </a:ext>
                </a:extLst>
              </a:tr>
            </a:tbl>
          </a:graphicData>
        </a:graphic>
      </p:graphicFrame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48FBAF35-9C02-4BE5-AB8B-62CA1B08B985}"/>
              </a:ext>
            </a:extLst>
          </p:cNvPr>
          <p:cNvGrpSpPr/>
          <p:nvPr/>
        </p:nvGrpSpPr>
        <p:grpSpPr>
          <a:xfrm>
            <a:off x="3923928" y="1307544"/>
            <a:ext cx="4057019" cy="400110"/>
            <a:chOff x="3923928" y="1307544"/>
            <a:chExt cx="4057019" cy="400110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658ECE8E-5885-4D68-A924-9EC843C9E785}"/>
                </a:ext>
              </a:extLst>
            </p:cNvPr>
            <p:cNvSpPr/>
            <p:nvPr/>
          </p:nvSpPr>
          <p:spPr>
            <a:xfrm>
              <a:off x="3923928" y="1307544"/>
              <a:ext cx="31290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0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5D5F7FC0-1E67-42F0-9F4F-7322D3D027BC}"/>
                </a:ext>
              </a:extLst>
            </p:cNvPr>
            <p:cNvSpPr/>
            <p:nvPr/>
          </p:nvSpPr>
          <p:spPr>
            <a:xfrm>
              <a:off x="4430959" y="1307544"/>
              <a:ext cx="31290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4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03845762-B267-4DC5-94F1-AD36EAA143BA}"/>
                </a:ext>
              </a:extLst>
            </p:cNvPr>
            <p:cNvSpPr/>
            <p:nvPr/>
          </p:nvSpPr>
          <p:spPr>
            <a:xfrm>
              <a:off x="4961656" y="1307544"/>
              <a:ext cx="31290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8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A77A6B27-4886-46A2-9579-652461519CAB}"/>
                </a:ext>
              </a:extLst>
            </p:cNvPr>
            <p:cNvSpPr/>
            <p:nvPr/>
          </p:nvSpPr>
          <p:spPr>
            <a:xfrm>
              <a:off x="5402405" y="1307544"/>
              <a:ext cx="44114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12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D99D1DA8-80FE-47B9-B204-239EFD48E1EE}"/>
                </a:ext>
              </a:extLst>
            </p:cNvPr>
            <p:cNvSpPr/>
            <p:nvPr/>
          </p:nvSpPr>
          <p:spPr>
            <a:xfrm>
              <a:off x="5983155" y="1307544"/>
              <a:ext cx="44114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16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C7A256DF-02B0-4D34-A6BC-F0431416ED51}"/>
                </a:ext>
              </a:extLst>
            </p:cNvPr>
            <p:cNvSpPr/>
            <p:nvPr/>
          </p:nvSpPr>
          <p:spPr>
            <a:xfrm>
              <a:off x="6537493" y="1307544"/>
              <a:ext cx="44114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20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90F6ACFD-0FCD-4B8F-A0FF-F1100F036A13}"/>
                </a:ext>
              </a:extLst>
            </p:cNvPr>
            <p:cNvSpPr/>
            <p:nvPr/>
          </p:nvSpPr>
          <p:spPr>
            <a:xfrm>
              <a:off x="7062020" y="1307544"/>
              <a:ext cx="44114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24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5A336A57-2B65-4E1E-A48E-6F6A0D3B02E2}"/>
                </a:ext>
              </a:extLst>
            </p:cNvPr>
            <p:cNvSpPr/>
            <p:nvPr/>
          </p:nvSpPr>
          <p:spPr>
            <a:xfrm>
              <a:off x="7539801" y="1307544"/>
              <a:ext cx="44114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28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</p:grp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46E2C28C-713A-47E8-9FF4-ED1B61E8C7E2}"/>
              </a:ext>
            </a:extLst>
          </p:cNvPr>
          <p:cNvSpPr/>
          <p:nvPr/>
        </p:nvSpPr>
        <p:spPr>
          <a:xfrm>
            <a:off x="2351592" y="437590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绘制图象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xmlns="" id="{63D8A658-7AE2-4CA8-93EA-54526ADAC340}"/>
              </a:ext>
            </a:extLst>
          </p:cNvPr>
          <p:cNvGraphicFramePr>
            <a:graphicFrameLocks noGrp="1"/>
          </p:cNvGraphicFramePr>
          <p:nvPr/>
        </p:nvGraphicFramePr>
        <p:xfrm>
          <a:off x="2416997" y="2209462"/>
          <a:ext cx="2320496" cy="292608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90062">
                  <a:extLst>
                    <a:ext uri="{9D8B030D-6E8A-4147-A177-3AD203B41FA5}">
                      <a16:colId xmlns:a16="http://schemas.microsoft.com/office/drawing/2014/main" xmlns="" val="2697903634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982792476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1081397809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1590490642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4182501819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522794703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3066626585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1843116604"/>
                    </a:ext>
                  </a:extLst>
                </a:gridCol>
              </a:tblGrid>
              <a:tr h="300737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982267665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17233820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196346484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55655981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338173279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128684922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638003347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38737254"/>
                  </a:ext>
                </a:extLst>
              </a:tr>
            </a:tbl>
          </a:graphicData>
        </a:graphic>
      </p:graphicFrame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038FCB98-EDD9-4D2B-8A54-493ECC430FBF}"/>
              </a:ext>
            </a:extLst>
          </p:cNvPr>
          <p:cNvGrpSpPr/>
          <p:nvPr/>
        </p:nvGrpSpPr>
        <p:grpSpPr>
          <a:xfrm>
            <a:off x="1317778" y="1768923"/>
            <a:ext cx="4746854" cy="3189867"/>
            <a:chOff x="1317778" y="1768923"/>
            <a:chExt cx="4746854" cy="3189867"/>
          </a:xfrm>
        </p:grpSpPr>
        <p:cxnSp>
          <p:nvCxnSpPr>
            <p:cNvPr id="7" name="直接箭头连接符 6">
              <a:extLst>
                <a:ext uri="{FF2B5EF4-FFF2-40B4-BE49-F238E27FC236}">
                  <a16:creationId xmlns:a16="http://schemas.microsoft.com/office/drawing/2014/main" xmlns="" id="{C1D17045-BFE5-4A99-A024-C499BA5751F9}"/>
                </a:ext>
              </a:extLst>
            </p:cNvPr>
            <p:cNvCxnSpPr/>
            <p:nvPr/>
          </p:nvCxnSpPr>
          <p:spPr>
            <a:xfrm>
              <a:off x="2416997" y="4647862"/>
              <a:ext cx="2582993" cy="0"/>
            </a:xfrm>
            <a:prstGeom prst="straightConnector1">
              <a:avLst/>
            </a:prstGeom>
            <a:ln w="19050">
              <a:solidFill>
                <a:srgbClr val="6E467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箭头连接符 28">
              <a:extLst>
                <a:ext uri="{FF2B5EF4-FFF2-40B4-BE49-F238E27FC236}">
                  <a16:creationId xmlns:a16="http://schemas.microsoft.com/office/drawing/2014/main" xmlns="" id="{81581204-60D6-4BB2-94D1-D996797B2D92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1125502" y="3356365"/>
              <a:ext cx="2582993" cy="0"/>
            </a:xfrm>
            <a:prstGeom prst="straightConnector1">
              <a:avLst/>
            </a:prstGeom>
            <a:ln w="19050">
              <a:solidFill>
                <a:srgbClr val="6E467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DC05DF71-2C7F-4DDF-8CCB-46EBE533AE42}"/>
                </a:ext>
              </a:extLst>
            </p:cNvPr>
            <p:cNvSpPr txBox="1"/>
            <p:nvPr/>
          </p:nvSpPr>
          <p:spPr>
            <a:xfrm>
              <a:off x="2283514" y="4651013"/>
              <a:ext cx="23204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dirty="0"/>
                <a:t>0 1 2 3 4 5 6 7</a:t>
              </a:r>
              <a:endParaRPr lang="zh-CN" altLang="en-US" dirty="0"/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75456349-697E-4365-9BB3-653003E89551}"/>
                </a:ext>
              </a:extLst>
            </p:cNvPr>
            <p:cNvSpPr/>
            <p:nvPr/>
          </p:nvSpPr>
          <p:spPr>
            <a:xfrm>
              <a:off x="4133160" y="4602966"/>
              <a:ext cx="193147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26670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购买长度（米）</a:t>
              </a: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97834E88-6F58-4F57-A165-0495D0A100EC}"/>
                </a:ext>
              </a:extLst>
            </p:cNvPr>
            <p:cNvSpPr txBox="1"/>
            <p:nvPr/>
          </p:nvSpPr>
          <p:spPr>
            <a:xfrm>
              <a:off x="2046278" y="1973526"/>
              <a:ext cx="636146" cy="2519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00"/>
                </a:lnSpc>
              </a:pPr>
              <a:r>
                <a:rPr lang="en-US" altLang="zh-CN" dirty="0"/>
                <a:t> </a:t>
              </a:r>
            </a:p>
            <a:p>
              <a:pPr>
                <a:lnSpc>
                  <a:spcPts val="2400"/>
                </a:lnSpc>
              </a:pPr>
              <a:r>
                <a:rPr lang="en-US" altLang="zh-CN" dirty="0"/>
                <a:t>28 </a:t>
              </a:r>
            </a:p>
            <a:p>
              <a:pPr>
                <a:lnSpc>
                  <a:spcPts val="2400"/>
                </a:lnSpc>
              </a:pPr>
              <a:r>
                <a:rPr lang="en-US" altLang="zh-CN" dirty="0"/>
                <a:t>24 </a:t>
              </a:r>
            </a:p>
            <a:p>
              <a:pPr>
                <a:lnSpc>
                  <a:spcPts val="2400"/>
                </a:lnSpc>
              </a:pPr>
              <a:r>
                <a:rPr lang="en-US" altLang="zh-CN" dirty="0"/>
                <a:t>20 </a:t>
              </a:r>
            </a:p>
            <a:p>
              <a:pPr>
                <a:lnSpc>
                  <a:spcPts val="2400"/>
                </a:lnSpc>
              </a:pPr>
              <a:r>
                <a:rPr lang="en-US" altLang="zh-CN" dirty="0"/>
                <a:t>16 </a:t>
              </a:r>
            </a:p>
            <a:p>
              <a:pPr>
                <a:lnSpc>
                  <a:spcPts val="2400"/>
                </a:lnSpc>
              </a:pPr>
              <a:r>
                <a:rPr lang="en-US" altLang="zh-CN" dirty="0"/>
                <a:t>12 </a:t>
              </a:r>
            </a:p>
            <a:p>
              <a:pPr>
                <a:lnSpc>
                  <a:spcPts val="2400"/>
                </a:lnSpc>
              </a:pPr>
              <a:r>
                <a:rPr lang="en-US" altLang="zh-CN" dirty="0"/>
                <a:t>8 </a:t>
              </a:r>
            </a:p>
            <a:p>
              <a:pPr>
                <a:lnSpc>
                  <a:spcPts val="2400"/>
                </a:lnSpc>
              </a:pPr>
              <a:r>
                <a:rPr lang="en-US" altLang="zh-CN" dirty="0"/>
                <a:t>4</a:t>
              </a:r>
              <a:endParaRPr lang="zh-CN" altLang="en-US" dirty="0"/>
            </a:p>
          </p:txBody>
        </p: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xmlns="" id="{5571B627-C70F-46B0-9398-54594A5117DC}"/>
                </a:ext>
              </a:extLst>
            </p:cNvPr>
            <p:cNvSpPr/>
            <p:nvPr/>
          </p:nvSpPr>
          <p:spPr>
            <a:xfrm>
              <a:off x="1317778" y="1768923"/>
              <a:ext cx="193147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26670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应付钱数（元）</a:t>
              </a:r>
            </a:p>
          </p:txBody>
        </p:sp>
        <p:sp>
          <p:nvSpPr>
            <p:cNvPr id="30" name="椭圆 29">
              <a:extLst>
                <a:ext uri="{FF2B5EF4-FFF2-40B4-BE49-F238E27FC236}">
                  <a16:creationId xmlns:a16="http://schemas.microsoft.com/office/drawing/2014/main" xmlns="" id="{55585390-9794-4CB0-90A5-ECB064699493}"/>
                </a:ext>
              </a:extLst>
            </p:cNvPr>
            <p:cNvSpPr/>
            <p:nvPr/>
          </p:nvSpPr>
          <p:spPr>
            <a:xfrm>
              <a:off x="2381799" y="4628097"/>
              <a:ext cx="70393" cy="7039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>
              <a:extLst>
                <a:ext uri="{FF2B5EF4-FFF2-40B4-BE49-F238E27FC236}">
                  <a16:creationId xmlns:a16="http://schemas.microsoft.com/office/drawing/2014/main" xmlns="" id="{48606651-F031-422A-BA5D-2D78A019CEFA}"/>
                </a:ext>
              </a:extLst>
            </p:cNvPr>
            <p:cNvSpPr/>
            <p:nvPr/>
          </p:nvSpPr>
          <p:spPr>
            <a:xfrm>
              <a:off x="2670838" y="4319436"/>
              <a:ext cx="70393" cy="7039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>
              <a:extLst>
                <a:ext uri="{FF2B5EF4-FFF2-40B4-BE49-F238E27FC236}">
                  <a16:creationId xmlns:a16="http://schemas.microsoft.com/office/drawing/2014/main" xmlns="" id="{C98F2D2B-18F2-44FE-B5B3-BB33818BEA27}"/>
                </a:ext>
              </a:extLst>
            </p:cNvPr>
            <p:cNvSpPr/>
            <p:nvPr/>
          </p:nvSpPr>
          <p:spPr>
            <a:xfrm>
              <a:off x="2959877" y="4010772"/>
              <a:ext cx="70393" cy="7039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>
              <a:extLst>
                <a:ext uri="{FF2B5EF4-FFF2-40B4-BE49-F238E27FC236}">
                  <a16:creationId xmlns:a16="http://schemas.microsoft.com/office/drawing/2014/main" xmlns="" id="{FF5C80E3-B7E5-4CBC-93D3-C7048E8D04C7}"/>
                </a:ext>
              </a:extLst>
            </p:cNvPr>
            <p:cNvSpPr/>
            <p:nvPr/>
          </p:nvSpPr>
          <p:spPr>
            <a:xfrm>
              <a:off x="3248916" y="3702108"/>
              <a:ext cx="70393" cy="7039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>
              <a:extLst>
                <a:ext uri="{FF2B5EF4-FFF2-40B4-BE49-F238E27FC236}">
                  <a16:creationId xmlns:a16="http://schemas.microsoft.com/office/drawing/2014/main" xmlns="" id="{17182866-5C3D-4D9D-9B42-09E1DCF6E0E6}"/>
                </a:ext>
              </a:extLst>
            </p:cNvPr>
            <p:cNvSpPr/>
            <p:nvPr/>
          </p:nvSpPr>
          <p:spPr>
            <a:xfrm>
              <a:off x="3537955" y="3393444"/>
              <a:ext cx="70393" cy="7039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>
              <a:extLst>
                <a:ext uri="{FF2B5EF4-FFF2-40B4-BE49-F238E27FC236}">
                  <a16:creationId xmlns:a16="http://schemas.microsoft.com/office/drawing/2014/main" xmlns="" id="{C63B6085-3E27-4927-96BA-056F78D8D651}"/>
                </a:ext>
              </a:extLst>
            </p:cNvPr>
            <p:cNvSpPr/>
            <p:nvPr/>
          </p:nvSpPr>
          <p:spPr>
            <a:xfrm>
              <a:off x="3826994" y="3084780"/>
              <a:ext cx="70393" cy="7039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>
              <a:extLst>
                <a:ext uri="{FF2B5EF4-FFF2-40B4-BE49-F238E27FC236}">
                  <a16:creationId xmlns:a16="http://schemas.microsoft.com/office/drawing/2014/main" xmlns="" id="{7AEE1AD5-B5A4-4A1F-B30A-C54AB7512DFF}"/>
                </a:ext>
              </a:extLst>
            </p:cNvPr>
            <p:cNvSpPr/>
            <p:nvPr/>
          </p:nvSpPr>
          <p:spPr>
            <a:xfrm>
              <a:off x="4116033" y="2776116"/>
              <a:ext cx="70393" cy="7039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>
              <a:extLst>
                <a:ext uri="{FF2B5EF4-FFF2-40B4-BE49-F238E27FC236}">
                  <a16:creationId xmlns:a16="http://schemas.microsoft.com/office/drawing/2014/main" xmlns="" id="{8FDD3479-4B22-408C-8DB1-7822C6CF315C}"/>
                </a:ext>
              </a:extLst>
            </p:cNvPr>
            <p:cNvSpPr/>
            <p:nvPr/>
          </p:nvSpPr>
          <p:spPr>
            <a:xfrm>
              <a:off x="4405070" y="2467452"/>
              <a:ext cx="70393" cy="7039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2" name="直接连接符 31">
              <a:extLst>
                <a:ext uri="{FF2B5EF4-FFF2-40B4-BE49-F238E27FC236}">
                  <a16:creationId xmlns:a16="http://schemas.microsoft.com/office/drawing/2014/main" xmlns="" id="{CDA5540A-9F58-4B75-927C-E1D7259B876B}"/>
                </a:ext>
              </a:extLst>
            </p:cNvPr>
            <p:cNvCxnSpPr>
              <a:cxnSpLocks/>
              <a:stCxn id="30" idx="7"/>
            </p:cNvCxnSpPr>
            <p:nvPr/>
          </p:nvCxnSpPr>
          <p:spPr>
            <a:xfrm flipV="1">
              <a:off x="2441883" y="2356704"/>
              <a:ext cx="2119712" cy="228170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9F85CF05-9D53-416A-9F7B-1C0C34CA1A5E}"/>
              </a:ext>
            </a:extLst>
          </p:cNvPr>
          <p:cNvSpPr/>
          <p:nvPr/>
        </p:nvSpPr>
        <p:spPr>
          <a:xfrm>
            <a:off x="4743865" y="1800483"/>
            <a:ext cx="3599646" cy="481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求买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5.5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米彩带需要多少钱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D1DD7763-10D7-4B99-B07E-652CE032E3C4}"/>
              </a:ext>
            </a:extLst>
          </p:cNvPr>
          <p:cNvSpPr/>
          <p:nvPr/>
        </p:nvSpPr>
        <p:spPr>
          <a:xfrm>
            <a:off x="4786288" y="2190135"/>
            <a:ext cx="4617708" cy="25327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可以先在图中的横轴上找出</a:t>
            </a:r>
            <a:r>
              <a:rPr lang="en-US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5.5</a:t>
            </a:r>
            <a:r>
              <a:rPr lang="zh-CN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endParaRPr lang="en-US" altLang="zh-CN" sz="18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的位置</a:t>
            </a:r>
            <a:r>
              <a:rPr lang="en-US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并经过这一位置画出横轴</a:t>
            </a:r>
            <a:endParaRPr lang="en-US" altLang="zh-CN" sz="18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的一条垂线</a:t>
            </a:r>
            <a:r>
              <a:rPr lang="en-US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这条垂线与红点的连</a:t>
            </a:r>
            <a:endParaRPr lang="en-US" altLang="zh-CN" sz="18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线有一个交点</a:t>
            </a:r>
            <a:r>
              <a:rPr lang="en-US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然后过点</a:t>
            </a:r>
            <a:endParaRPr lang="en-US" altLang="zh-CN" sz="18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画出纵轴的垂线</a:t>
            </a:r>
            <a:r>
              <a:rPr lang="en-US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垂足表示的数就</a:t>
            </a:r>
            <a:endParaRPr lang="en-US" altLang="zh-CN" sz="18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是买</a:t>
            </a:r>
            <a:r>
              <a:rPr lang="en-US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5.5</a:t>
            </a:r>
            <a:r>
              <a:rPr lang="zh-CN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米彩带需要的钱数是</a:t>
            </a:r>
            <a:r>
              <a:rPr lang="en-US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22</a:t>
            </a:r>
            <a:r>
              <a:rPr lang="zh-CN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元。</a:t>
            </a:r>
            <a:endParaRPr lang="zh-CN" altLang="en-US" sz="1800" dirty="0">
              <a:solidFill>
                <a:srgbClr val="0070C0"/>
              </a:solidFill>
            </a:endParaRPr>
          </a:p>
        </p:txBody>
      </p:sp>
      <p:sp>
        <p:nvSpPr>
          <p:cNvPr id="44" name="Line 49">
            <a:extLst>
              <a:ext uri="{FF2B5EF4-FFF2-40B4-BE49-F238E27FC236}">
                <a16:creationId xmlns:a16="http://schemas.microsoft.com/office/drawing/2014/main" xmlns="" id="{49623D27-3956-4FA9-BFCA-ADB5F3416C9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843808" y="4192738"/>
            <a:ext cx="0" cy="455123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 anchorCtr="1"/>
          <a:lstStyle/>
          <a:p>
            <a:endParaRPr lang="zh-CN" altLang="en-US" sz="1350"/>
          </a:p>
        </p:txBody>
      </p:sp>
      <p:sp>
        <p:nvSpPr>
          <p:cNvPr id="45" name="Line 50">
            <a:extLst>
              <a:ext uri="{FF2B5EF4-FFF2-40B4-BE49-F238E27FC236}">
                <a16:creationId xmlns:a16="http://schemas.microsoft.com/office/drawing/2014/main" xmlns="" id="{71F17291-6913-4A9F-96DE-89C6BD2EEB3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07367" y="4192739"/>
            <a:ext cx="436441" cy="0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 anchorCtr="1"/>
          <a:lstStyle/>
          <a:p>
            <a:endParaRPr lang="zh-CN" altLang="en-US" sz="135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95FFFDB4-E33D-46DF-A1D7-F812CD82EF43}"/>
              </a:ext>
            </a:extLst>
          </p:cNvPr>
          <p:cNvSpPr/>
          <p:nvPr/>
        </p:nvSpPr>
        <p:spPr>
          <a:xfrm>
            <a:off x="2651097" y="3855978"/>
            <a:ext cx="314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000" dirty="0">
              <a:solidFill>
                <a:srgbClr val="0070C0"/>
              </a:solidFill>
            </a:endParaRPr>
          </a:p>
        </p:txBody>
      </p:sp>
      <p:sp>
        <p:nvSpPr>
          <p:cNvPr id="46" name="椭圆 45">
            <a:extLst>
              <a:ext uri="{FF2B5EF4-FFF2-40B4-BE49-F238E27FC236}">
                <a16:creationId xmlns:a16="http://schemas.microsoft.com/office/drawing/2014/main" xmlns="" id="{2ABD14CD-1156-448A-87DA-F551871D0DD3}"/>
              </a:ext>
            </a:extLst>
          </p:cNvPr>
          <p:cNvSpPr/>
          <p:nvPr/>
        </p:nvSpPr>
        <p:spPr>
          <a:xfrm>
            <a:off x="2814967" y="4169717"/>
            <a:ext cx="70393" cy="70393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Line 49">
            <a:extLst>
              <a:ext uri="{FF2B5EF4-FFF2-40B4-BE49-F238E27FC236}">
                <a16:creationId xmlns:a16="http://schemas.microsoft.com/office/drawing/2014/main" xmlns="" id="{B00038D2-2CE6-4C4C-ACB9-B9E771839A7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995936" y="2931790"/>
            <a:ext cx="0" cy="1706616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 anchorCtr="1"/>
          <a:lstStyle/>
          <a:p>
            <a:endParaRPr lang="zh-CN" altLang="en-US" sz="1350"/>
          </a:p>
        </p:txBody>
      </p:sp>
      <p:sp>
        <p:nvSpPr>
          <p:cNvPr id="49" name="椭圆 48">
            <a:extLst>
              <a:ext uri="{FF2B5EF4-FFF2-40B4-BE49-F238E27FC236}">
                <a16:creationId xmlns:a16="http://schemas.microsoft.com/office/drawing/2014/main" xmlns="" id="{1287FD38-9C8D-4CBD-9A44-4E2A92CA6DE1}"/>
              </a:ext>
            </a:extLst>
          </p:cNvPr>
          <p:cNvSpPr/>
          <p:nvPr/>
        </p:nvSpPr>
        <p:spPr>
          <a:xfrm>
            <a:off x="3964478" y="2931789"/>
            <a:ext cx="70393" cy="70393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Line 50">
            <a:extLst>
              <a:ext uri="{FF2B5EF4-FFF2-40B4-BE49-F238E27FC236}">
                <a16:creationId xmlns:a16="http://schemas.microsoft.com/office/drawing/2014/main" xmlns="" id="{E7BE2029-14F4-4F89-82CE-AC592543754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07366" y="2973564"/>
            <a:ext cx="1602621" cy="0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 anchorCtr="1"/>
          <a:lstStyle/>
          <a:p>
            <a:endParaRPr lang="zh-CN" altLang="en-US" sz="1350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D3E18981-DEDA-492B-A155-D76A11EA8F8F}"/>
              </a:ext>
            </a:extLst>
          </p:cNvPr>
          <p:cNvSpPr/>
          <p:nvPr/>
        </p:nvSpPr>
        <p:spPr>
          <a:xfrm>
            <a:off x="3795151" y="2591068"/>
            <a:ext cx="314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0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55" name="图片 54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56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67011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8" grpId="0" animBg="1"/>
      <p:bldP spid="49" grpId="0" animBg="1"/>
      <p:bldP spid="50" grpId="0" animBg="1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A8AA7419-4369-4F9A-98B3-B67DC3E8E6BC}"/>
              </a:ext>
            </a:extLst>
          </p:cNvPr>
          <p:cNvGrpSpPr/>
          <p:nvPr/>
        </p:nvGrpSpPr>
        <p:grpSpPr>
          <a:xfrm>
            <a:off x="329709" y="1069109"/>
            <a:ext cx="1166673" cy="1045108"/>
            <a:chOff x="670145" y="1457273"/>
            <a:chExt cx="1555361" cy="1393477"/>
          </a:xfrm>
        </p:grpSpPr>
        <p:pic>
          <p:nvPicPr>
            <p:cNvPr id="15" name="图片 14" descr="28Z58PICt4r.jpg">
              <a:extLst>
                <a:ext uri="{FF2B5EF4-FFF2-40B4-BE49-F238E27FC236}">
                  <a16:creationId xmlns:a16="http://schemas.microsoft.com/office/drawing/2014/main" xmlns="" id="{2042163D-9FEA-41E1-BA31-866D25F9E8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670145" y="1457273"/>
              <a:ext cx="1555361" cy="1393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DC30B8CB-B3B6-4F40-A5EB-C0EE5BD9FC43}"/>
                </a:ext>
              </a:extLst>
            </p:cNvPr>
            <p:cNvSpPr/>
            <p:nvPr/>
          </p:nvSpPr>
          <p:spPr>
            <a:xfrm>
              <a:off x="904196" y="2277729"/>
              <a:ext cx="970652" cy="553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1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例 </a:t>
              </a:r>
              <a:r>
                <a:rPr lang="en-US" altLang="zh-CN" sz="21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aphicFrame>
        <p:nvGraphicFramePr>
          <p:cNvPr id="17" name="表格 16">
            <a:extLst>
              <a:ext uri="{FF2B5EF4-FFF2-40B4-BE49-F238E27FC236}">
                <a16:creationId xmlns:a16="http://schemas.microsoft.com/office/drawing/2014/main" xmlns="" id="{D6D4FABF-FF26-4A8D-B4DB-79E16B68AE21}"/>
              </a:ext>
            </a:extLst>
          </p:cNvPr>
          <p:cNvGraphicFramePr>
            <a:graphicFrameLocks noGrp="1"/>
          </p:cNvGraphicFramePr>
          <p:nvPr/>
        </p:nvGraphicFramePr>
        <p:xfrm>
          <a:off x="1902638" y="973783"/>
          <a:ext cx="6173855" cy="7513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8999">
                  <a:extLst>
                    <a:ext uri="{9D8B030D-6E8A-4147-A177-3AD203B41FA5}">
                      <a16:colId xmlns:a16="http://schemas.microsoft.com/office/drawing/2014/main" xmlns="" val="1683576019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4071743922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711473093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4047178364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3295827739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1456287730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2451215585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2952691895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2045322600"/>
                    </a:ext>
                  </a:extLst>
                </a:gridCol>
              </a:tblGrid>
              <a:tr h="37011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购买长度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米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0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7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355147451"/>
                  </a:ext>
                </a:extLst>
              </a:tr>
              <a:tr h="38122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应付钱数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元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863629398"/>
                  </a:ext>
                </a:extLst>
              </a:tr>
            </a:tbl>
          </a:graphicData>
        </a:graphic>
      </p:graphicFrame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48FBAF35-9C02-4BE5-AB8B-62CA1B08B985}"/>
              </a:ext>
            </a:extLst>
          </p:cNvPr>
          <p:cNvGrpSpPr/>
          <p:nvPr/>
        </p:nvGrpSpPr>
        <p:grpSpPr>
          <a:xfrm>
            <a:off x="3923928" y="1307544"/>
            <a:ext cx="4057019" cy="400110"/>
            <a:chOff x="3923928" y="1307544"/>
            <a:chExt cx="4057019" cy="400110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658ECE8E-5885-4D68-A924-9EC843C9E785}"/>
                </a:ext>
              </a:extLst>
            </p:cNvPr>
            <p:cNvSpPr/>
            <p:nvPr/>
          </p:nvSpPr>
          <p:spPr>
            <a:xfrm>
              <a:off x="3923928" y="1307544"/>
              <a:ext cx="31290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0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5D5F7FC0-1E67-42F0-9F4F-7322D3D027BC}"/>
                </a:ext>
              </a:extLst>
            </p:cNvPr>
            <p:cNvSpPr/>
            <p:nvPr/>
          </p:nvSpPr>
          <p:spPr>
            <a:xfrm>
              <a:off x="4430959" y="1307544"/>
              <a:ext cx="31290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4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03845762-B267-4DC5-94F1-AD36EAA143BA}"/>
                </a:ext>
              </a:extLst>
            </p:cNvPr>
            <p:cNvSpPr/>
            <p:nvPr/>
          </p:nvSpPr>
          <p:spPr>
            <a:xfrm>
              <a:off x="4961656" y="1307544"/>
              <a:ext cx="31290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8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A77A6B27-4886-46A2-9579-652461519CAB}"/>
                </a:ext>
              </a:extLst>
            </p:cNvPr>
            <p:cNvSpPr/>
            <p:nvPr/>
          </p:nvSpPr>
          <p:spPr>
            <a:xfrm>
              <a:off x="5402405" y="1307544"/>
              <a:ext cx="44114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12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D99D1DA8-80FE-47B9-B204-239EFD48E1EE}"/>
                </a:ext>
              </a:extLst>
            </p:cNvPr>
            <p:cNvSpPr/>
            <p:nvPr/>
          </p:nvSpPr>
          <p:spPr>
            <a:xfrm>
              <a:off x="5983155" y="1307544"/>
              <a:ext cx="44114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16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C7A256DF-02B0-4D34-A6BC-F0431416ED51}"/>
                </a:ext>
              </a:extLst>
            </p:cNvPr>
            <p:cNvSpPr/>
            <p:nvPr/>
          </p:nvSpPr>
          <p:spPr>
            <a:xfrm>
              <a:off x="6537493" y="1307544"/>
              <a:ext cx="44114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20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90F6ACFD-0FCD-4B8F-A0FF-F1100F036A13}"/>
                </a:ext>
              </a:extLst>
            </p:cNvPr>
            <p:cNvSpPr/>
            <p:nvPr/>
          </p:nvSpPr>
          <p:spPr>
            <a:xfrm>
              <a:off x="7062020" y="1307544"/>
              <a:ext cx="44114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24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5A336A57-2B65-4E1E-A48E-6F6A0D3B02E2}"/>
                </a:ext>
              </a:extLst>
            </p:cNvPr>
            <p:cNvSpPr/>
            <p:nvPr/>
          </p:nvSpPr>
          <p:spPr>
            <a:xfrm>
              <a:off x="7539801" y="1307544"/>
              <a:ext cx="44114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28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</p:grp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46E2C28C-713A-47E8-9FF4-ED1B61E8C7E2}"/>
              </a:ext>
            </a:extLst>
          </p:cNvPr>
          <p:cNvSpPr/>
          <p:nvPr/>
        </p:nvSpPr>
        <p:spPr>
          <a:xfrm>
            <a:off x="2351592" y="437590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绘制图象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xmlns="" id="{63D8A658-7AE2-4CA8-93EA-54526ADAC340}"/>
              </a:ext>
            </a:extLst>
          </p:cNvPr>
          <p:cNvGraphicFramePr>
            <a:graphicFrameLocks noGrp="1"/>
          </p:cNvGraphicFramePr>
          <p:nvPr/>
        </p:nvGraphicFramePr>
        <p:xfrm>
          <a:off x="2416997" y="2209462"/>
          <a:ext cx="2320496" cy="292608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90062">
                  <a:extLst>
                    <a:ext uri="{9D8B030D-6E8A-4147-A177-3AD203B41FA5}">
                      <a16:colId xmlns:a16="http://schemas.microsoft.com/office/drawing/2014/main" xmlns="" val="2697903634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982792476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1081397809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1590490642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4182501819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522794703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3066626585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1843116604"/>
                    </a:ext>
                  </a:extLst>
                </a:gridCol>
              </a:tblGrid>
              <a:tr h="300737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982267665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17233820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196346484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55655981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338173279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128684922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638003347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38737254"/>
                  </a:ext>
                </a:extLst>
              </a:tr>
            </a:tbl>
          </a:graphicData>
        </a:graphic>
      </p:graphicFrame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038FCB98-EDD9-4D2B-8A54-493ECC430FBF}"/>
              </a:ext>
            </a:extLst>
          </p:cNvPr>
          <p:cNvGrpSpPr/>
          <p:nvPr/>
        </p:nvGrpSpPr>
        <p:grpSpPr>
          <a:xfrm>
            <a:off x="1317778" y="1768923"/>
            <a:ext cx="4746854" cy="3189867"/>
            <a:chOff x="1317778" y="1768923"/>
            <a:chExt cx="4746854" cy="3189867"/>
          </a:xfrm>
        </p:grpSpPr>
        <p:cxnSp>
          <p:nvCxnSpPr>
            <p:cNvPr id="7" name="直接箭头连接符 6">
              <a:extLst>
                <a:ext uri="{FF2B5EF4-FFF2-40B4-BE49-F238E27FC236}">
                  <a16:creationId xmlns:a16="http://schemas.microsoft.com/office/drawing/2014/main" xmlns="" id="{C1D17045-BFE5-4A99-A024-C499BA5751F9}"/>
                </a:ext>
              </a:extLst>
            </p:cNvPr>
            <p:cNvCxnSpPr/>
            <p:nvPr/>
          </p:nvCxnSpPr>
          <p:spPr>
            <a:xfrm>
              <a:off x="2416997" y="4647862"/>
              <a:ext cx="2582993" cy="0"/>
            </a:xfrm>
            <a:prstGeom prst="straightConnector1">
              <a:avLst/>
            </a:prstGeom>
            <a:ln w="19050">
              <a:solidFill>
                <a:srgbClr val="6E467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箭头连接符 28">
              <a:extLst>
                <a:ext uri="{FF2B5EF4-FFF2-40B4-BE49-F238E27FC236}">
                  <a16:creationId xmlns:a16="http://schemas.microsoft.com/office/drawing/2014/main" xmlns="" id="{81581204-60D6-4BB2-94D1-D996797B2D92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1125502" y="3356365"/>
              <a:ext cx="2582993" cy="0"/>
            </a:xfrm>
            <a:prstGeom prst="straightConnector1">
              <a:avLst/>
            </a:prstGeom>
            <a:ln w="19050">
              <a:solidFill>
                <a:srgbClr val="6E467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DC05DF71-2C7F-4DDF-8CCB-46EBE533AE42}"/>
                </a:ext>
              </a:extLst>
            </p:cNvPr>
            <p:cNvSpPr txBox="1"/>
            <p:nvPr/>
          </p:nvSpPr>
          <p:spPr>
            <a:xfrm>
              <a:off x="2283514" y="4651013"/>
              <a:ext cx="23204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dirty="0"/>
                <a:t>0 1 2 3 4 5 6 7</a:t>
              </a:r>
              <a:endParaRPr lang="zh-CN" altLang="en-US" dirty="0"/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75456349-697E-4365-9BB3-653003E89551}"/>
                </a:ext>
              </a:extLst>
            </p:cNvPr>
            <p:cNvSpPr/>
            <p:nvPr/>
          </p:nvSpPr>
          <p:spPr>
            <a:xfrm>
              <a:off x="4133160" y="4602966"/>
              <a:ext cx="193147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26670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购买长度（米）</a:t>
              </a: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97834E88-6F58-4F57-A165-0495D0A100EC}"/>
                </a:ext>
              </a:extLst>
            </p:cNvPr>
            <p:cNvSpPr txBox="1"/>
            <p:nvPr/>
          </p:nvSpPr>
          <p:spPr>
            <a:xfrm>
              <a:off x="2046278" y="1973526"/>
              <a:ext cx="636146" cy="2519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00"/>
                </a:lnSpc>
              </a:pPr>
              <a:r>
                <a:rPr lang="en-US" altLang="zh-CN" dirty="0"/>
                <a:t> </a:t>
              </a:r>
            </a:p>
            <a:p>
              <a:pPr>
                <a:lnSpc>
                  <a:spcPts val="2400"/>
                </a:lnSpc>
              </a:pPr>
              <a:r>
                <a:rPr lang="en-US" altLang="zh-CN" dirty="0"/>
                <a:t>28 </a:t>
              </a:r>
            </a:p>
            <a:p>
              <a:pPr>
                <a:lnSpc>
                  <a:spcPts val="2400"/>
                </a:lnSpc>
              </a:pPr>
              <a:r>
                <a:rPr lang="en-US" altLang="zh-CN" dirty="0"/>
                <a:t>24 </a:t>
              </a:r>
            </a:p>
            <a:p>
              <a:pPr>
                <a:lnSpc>
                  <a:spcPts val="2400"/>
                </a:lnSpc>
              </a:pPr>
              <a:r>
                <a:rPr lang="en-US" altLang="zh-CN" dirty="0"/>
                <a:t>20 </a:t>
              </a:r>
            </a:p>
            <a:p>
              <a:pPr>
                <a:lnSpc>
                  <a:spcPts val="2400"/>
                </a:lnSpc>
              </a:pPr>
              <a:r>
                <a:rPr lang="en-US" altLang="zh-CN" dirty="0"/>
                <a:t>16 </a:t>
              </a:r>
            </a:p>
            <a:p>
              <a:pPr>
                <a:lnSpc>
                  <a:spcPts val="2400"/>
                </a:lnSpc>
              </a:pPr>
              <a:r>
                <a:rPr lang="en-US" altLang="zh-CN" dirty="0"/>
                <a:t>12 </a:t>
              </a:r>
            </a:p>
            <a:p>
              <a:pPr>
                <a:lnSpc>
                  <a:spcPts val="2400"/>
                </a:lnSpc>
              </a:pPr>
              <a:r>
                <a:rPr lang="en-US" altLang="zh-CN" dirty="0"/>
                <a:t>8 </a:t>
              </a:r>
            </a:p>
            <a:p>
              <a:pPr>
                <a:lnSpc>
                  <a:spcPts val="2400"/>
                </a:lnSpc>
              </a:pPr>
              <a:r>
                <a:rPr lang="en-US" altLang="zh-CN" dirty="0"/>
                <a:t>4</a:t>
              </a:r>
              <a:endParaRPr lang="zh-CN" altLang="en-US" dirty="0"/>
            </a:p>
          </p:txBody>
        </p: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xmlns="" id="{5571B627-C70F-46B0-9398-54594A5117DC}"/>
                </a:ext>
              </a:extLst>
            </p:cNvPr>
            <p:cNvSpPr/>
            <p:nvPr/>
          </p:nvSpPr>
          <p:spPr>
            <a:xfrm>
              <a:off x="1317778" y="1768923"/>
              <a:ext cx="193147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26670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应付钱数（元）</a:t>
              </a:r>
            </a:p>
          </p:txBody>
        </p:sp>
        <p:sp>
          <p:nvSpPr>
            <p:cNvPr id="30" name="椭圆 29">
              <a:extLst>
                <a:ext uri="{FF2B5EF4-FFF2-40B4-BE49-F238E27FC236}">
                  <a16:creationId xmlns:a16="http://schemas.microsoft.com/office/drawing/2014/main" xmlns="" id="{55585390-9794-4CB0-90A5-ECB064699493}"/>
                </a:ext>
              </a:extLst>
            </p:cNvPr>
            <p:cNvSpPr/>
            <p:nvPr/>
          </p:nvSpPr>
          <p:spPr>
            <a:xfrm>
              <a:off x="2381799" y="4628097"/>
              <a:ext cx="70393" cy="7039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>
              <a:extLst>
                <a:ext uri="{FF2B5EF4-FFF2-40B4-BE49-F238E27FC236}">
                  <a16:creationId xmlns:a16="http://schemas.microsoft.com/office/drawing/2014/main" xmlns="" id="{48606651-F031-422A-BA5D-2D78A019CEFA}"/>
                </a:ext>
              </a:extLst>
            </p:cNvPr>
            <p:cNvSpPr/>
            <p:nvPr/>
          </p:nvSpPr>
          <p:spPr>
            <a:xfrm>
              <a:off x="2670838" y="4319436"/>
              <a:ext cx="70393" cy="7039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>
              <a:extLst>
                <a:ext uri="{FF2B5EF4-FFF2-40B4-BE49-F238E27FC236}">
                  <a16:creationId xmlns:a16="http://schemas.microsoft.com/office/drawing/2014/main" xmlns="" id="{C98F2D2B-18F2-44FE-B5B3-BB33818BEA27}"/>
                </a:ext>
              </a:extLst>
            </p:cNvPr>
            <p:cNvSpPr/>
            <p:nvPr/>
          </p:nvSpPr>
          <p:spPr>
            <a:xfrm>
              <a:off x="2959877" y="4010772"/>
              <a:ext cx="70393" cy="7039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>
              <a:extLst>
                <a:ext uri="{FF2B5EF4-FFF2-40B4-BE49-F238E27FC236}">
                  <a16:creationId xmlns:a16="http://schemas.microsoft.com/office/drawing/2014/main" xmlns="" id="{FF5C80E3-B7E5-4CBC-93D3-C7048E8D04C7}"/>
                </a:ext>
              </a:extLst>
            </p:cNvPr>
            <p:cNvSpPr/>
            <p:nvPr/>
          </p:nvSpPr>
          <p:spPr>
            <a:xfrm>
              <a:off x="3248916" y="3702108"/>
              <a:ext cx="70393" cy="7039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>
              <a:extLst>
                <a:ext uri="{FF2B5EF4-FFF2-40B4-BE49-F238E27FC236}">
                  <a16:creationId xmlns:a16="http://schemas.microsoft.com/office/drawing/2014/main" xmlns="" id="{17182866-5C3D-4D9D-9B42-09E1DCF6E0E6}"/>
                </a:ext>
              </a:extLst>
            </p:cNvPr>
            <p:cNvSpPr/>
            <p:nvPr/>
          </p:nvSpPr>
          <p:spPr>
            <a:xfrm>
              <a:off x="3537955" y="3393444"/>
              <a:ext cx="70393" cy="7039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>
              <a:extLst>
                <a:ext uri="{FF2B5EF4-FFF2-40B4-BE49-F238E27FC236}">
                  <a16:creationId xmlns:a16="http://schemas.microsoft.com/office/drawing/2014/main" xmlns="" id="{C63B6085-3E27-4927-96BA-056F78D8D651}"/>
                </a:ext>
              </a:extLst>
            </p:cNvPr>
            <p:cNvSpPr/>
            <p:nvPr/>
          </p:nvSpPr>
          <p:spPr>
            <a:xfrm>
              <a:off x="3826994" y="3084780"/>
              <a:ext cx="70393" cy="7039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>
              <a:extLst>
                <a:ext uri="{FF2B5EF4-FFF2-40B4-BE49-F238E27FC236}">
                  <a16:creationId xmlns:a16="http://schemas.microsoft.com/office/drawing/2014/main" xmlns="" id="{7AEE1AD5-B5A4-4A1F-B30A-C54AB7512DFF}"/>
                </a:ext>
              </a:extLst>
            </p:cNvPr>
            <p:cNvSpPr/>
            <p:nvPr/>
          </p:nvSpPr>
          <p:spPr>
            <a:xfrm>
              <a:off x="4116033" y="2776116"/>
              <a:ext cx="70393" cy="7039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>
              <a:extLst>
                <a:ext uri="{FF2B5EF4-FFF2-40B4-BE49-F238E27FC236}">
                  <a16:creationId xmlns:a16="http://schemas.microsoft.com/office/drawing/2014/main" xmlns="" id="{8FDD3479-4B22-408C-8DB1-7822C6CF315C}"/>
                </a:ext>
              </a:extLst>
            </p:cNvPr>
            <p:cNvSpPr/>
            <p:nvPr/>
          </p:nvSpPr>
          <p:spPr>
            <a:xfrm>
              <a:off x="4405070" y="2467452"/>
              <a:ext cx="70393" cy="7039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2" name="直接连接符 31">
              <a:extLst>
                <a:ext uri="{FF2B5EF4-FFF2-40B4-BE49-F238E27FC236}">
                  <a16:creationId xmlns:a16="http://schemas.microsoft.com/office/drawing/2014/main" xmlns="" id="{CDA5540A-9F58-4B75-927C-E1D7259B876B}"/>
                </a:ext>
              </a:extLst>
            </p:cNvPr>
            <p:cNvCxnSpPr>
              <a:cxnSpLocks/>
              <a:stCxn id="30" idx="7"/>
            </p:cNvCxnSpPr>
            <p:nvPr/>
          </p:nvCxnSpPr>
          <p:spPr>
            <a:xfrm flipV="1">
              <a:off x="2441883" y="2356704"/>
              <a:ext cx="2119712" cy="228170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9F85CF05-9D53-416A-9F7B-1C0C34CA1A5E}"/>
              </a:ext>
            </a:extLst>
          </p:cNvPr>
          <p:cNvSpPr/>
          <p:nvPr/>
        </p:nvSpPr>
        <p:spPr>
          <a:xfrm>
            <a:off x="4975653" y="2155114"/>
            <a:ext cx="3599646" cy="943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在图中找出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14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元可以买多长的彩带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4" name="Line 49">
            <a:extLst>
              <a:ext uri="{FF2B5EF4-FFF2-40B4-BE49-F238E27FC236}">
                <a16:creationId xmlns:a16="http://schemas.microsoft.com/office/drawing/2014/main" xmlns="" id="{49623D27-3956-4FA9-BFCA-ADB5F3416C9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843808" y="4192738"/>
            <a:ext cx="0" cy="455123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 anchorCtr="1"/>
          <a:lstStyle/>
          <a:p>
            <a:endParaRPr lang="zh-CN" altLang="en-US" sz="1350"/>
          </a:p>
        </p:txBody>
      </p:sp>
      <p:sp>
        <p:nvSpPr>
          <p:cNvPr id="45" name="Line 50">
            <a:extLst>
              <a:ext uri="{FF2B5EF4-FFF2-40B4-BE49-F238E27FC236}">
                <a16:creationId xmlns:a16="http://schemas.microsoft.com/office/drawing/2014/main" xmlns="" id="{71F17291-6913-4A9F-96DE-89C6BD2EEB3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07367" y="4192739"/>
            <a:ext cx="436441" cy="0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 anchorCtr="1"/>
          <a:lstStyle/>
          <a:p>
            <a:endParaRPr lang="zh-CN" altLang="en-US" sz="135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95FFFDB4-E33D-46DF-A1D7-F812CD82EF43}"/>
              </a:ext>
            </a:extLst>
          </p:cNvPr>
          <p:cNvSpPr/>
          <p:nvPr/>
        </p:nvSpPr>
        <p:spPr>
          <a:xfrm>
            <a:off x="2651097" y="3855978"/>
            <a:ext cx="314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000" dirty="0">
              <a:solidFill>
                <a:srgbClr val="0070C0"/>
              </a:solidFill>
            </a:endParaRPr>
          </a:p>
        </p:txBody>
      </p:sp>
      <p:sp>
        <p:nvSpPr>
          <p:cNvPr id="46" name="椭圆 45">
            <a:extLst>
              <a:ext uri="{FF2B5EF4-FFF2-40B4-BE49-F238E27FC236}">
                <a16:creationId xmlns:a16="http://schemas.microsoft.com/office/drawing/2014/main" xmlns="" id="{2ABD14CD-1156-448A-87DA-F551871D0DD3}"/>
              </a:ext>
            </a:extLst>
          </p:cNvPr>
          <p:cNvSpPr/>
          <p:nvPr/>
        </p:nvSpPr>
        <p:spPr>
          <a:xfrm>
            <a:off x="2814967" y="4169717"/>
            <a:ext cx="70393" cy="70393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Line 49">
            <a:extLst>
              <a:ext uri="{FF2B5EF4-FFF2-40B4-BE49-F238E27FC236}">
                <a16:creationId xmlns:a16="http://schemas.microsoft.com/office/drawing/2014/main" xmlns="" id="{B00038D2-2CE6-4C4C-ACB9-B9E771839A7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995936" y="2931790"/>
            <a:ext cx="0" cy="1706616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 anchorCtr="1"/>
          <a:lstStyle/>
          <a:p>
            <a:endParaRPr lang="zh-CN" altLang="en-US" sz="1350"/>
          </a:p>
        </p:txBody>
      </p:sp>
      <p:sp>
        <p:nvSpPr>
          <p:cNvPr id="49" name="椭圆 48">
            <a:extLst>
              <a:ext uri="{FF2B5EF4-FFF2-40B4-BE49-F238E27FC236}">
                <a16:creationId xmlns:a16="http://schemas.microsoft.com/office/drawing/2014/main" xmlns="" id="{1287FD38-9C8D-4CBD-9A44-4E2A92CA6DE1}"/>
              </a:ext>
            </a:extLst>
          </p:cNvPr>
          <p:cNvSpPr/>
          <p:nvPr/>
        </p:nvSpPr>
        <p:spPr>
          <a:xfrm>
            <a:off x="3964478" y="2931789"/>
            <a:ext cx="70393" cy="70393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Line 50">
            <a:extLst>
              <a:ext uri="{FF2B5EF4-FFF2-40B4-BE49-F238E27FC236}">
                <a16:creationId xmlns:a16="http://schemas.microsoft.com/office/drawing/2014/main" xmlns="" id="{E7BE2029-14F4-4F89-82CE-AC592543754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07366" y="2973564"/>
            <a:ext cx="1602621" cy="0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 anchorCtr="1"/>
          <a:lstStyle/>
          <a:p>
            <a:endParaRPr lang="zh-CN" altLang="en-US" sz="1350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D3E18981-DEDA-492B-A155-D76A11EA8F8F}"/>
              </a:ext>
            </a:extLst>
          </p:cNvPr>
          <p:cNvSpPr/>
          <p:nvPr/>
        </p:nvSpPr>
        <p:spPr>
          <a:xfrm>
            <a:off x="3795151" y="2591068"/>
            <a:ext cx="314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0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2" name="Line 50">
            <a:extLst>
              <a:ext uri="{FF2B5EF4-FFF2-40B4-BE49-F238E27FC236}">
                <a16:creationId xmlns:a16="http://schemas.microsoft.com/office/drawing/2014/main" xmlns="" id="{C98B0E36-3ADC-4EA9-8CA3-6E146401685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16994" y="3579862"/>
            <a:ext cx="1026765" cy="0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 anchorCtr="1"/>
          <a:lstStyle/>
          <a:p>
            <a:endParaRPr lang="zh-CN" altLang="en-US" sz="1350"/>
          </a:p>
        </p:txBody>
      </p:sp>
      <p:sp>
        <p:nvSpPr>
          <p:cNvPr id="53" name="椭圆 52">
            <a:extLst>
              <a:ext uri="{FF2B5EF4-FFF2-40B4-BE49-F238E27FC236}">
                <a16:creationId xmlns:a16="http://schemas.microsoft.com/office/drawing/2014/main" xmlns="" id="{0EBB66CC-9F20-4DFB-908E-441301DE7105}"/>
              </a:ext>
            </a:extLst>
          </p:cNvPr>
          <p:cNvSpPr/>
          <p:nvPr/>
        </p:nvSpPr>
        <p:spPr>
          <a:xfrm>
            <a:off x="3392771" y="3534110"/>
            <a:ext cx="70393" cy="70393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矩形 53">
            <a:extLst>
              <a:ext uri="{FF2B5EF4-FFF2-40B4-BE49-F238E27FC236}">
                <a16:creationId xmlns:a16="http://schemas.microsoft.com/office/drawing/2014/main" xmlns="" id="{7603D6D8-9459-49FE-B479-C6D80F930586}"/>
              </a:ext>
            </a:extLst>
          </p:cNvPr>
          <p:cNvSpPr/>
          <p:nvPr/>
        </p:nvSpPr>
        <p:spPr>
          <a:xfrm>
            <a:off x="3223444" y="3193389"/>
            <a:ext cx="314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endParaRPr lang="zh-CN" altLang="en-US" sz="20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5" name="Line 49">
            <a:extLst>
              <a:ext uri="{FF2B5EF4-FFF2-40B4-BE49-F238E27FC236}">
                <a16:creationId xmlns:a16="http://schemas.microsoft.com/office/drawing/2014/main" xmlns="" id="{D17C8454-2694-4832-BA64-EEA37055364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447607" y="3536520"/>
            <a:ext cx="0" cy="1091576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 anchorCtr="1"/>
          <a:lstStyle/>
          <a:p>
            <a:endParaRPr lang="zh-CN" altLang="en-US" sz="1350"/>
          </a:p>
        </p:txBody>
      </p:sp>
      <p:sp>
        <p:nvSpPr>
          <p:cNvPr id="56" name="矩形 55">
            <a:extLst>
              <a:ext uri="{FF2B5EF4-FFF2-40B4-BE49-F238E27FC236}">
                <a16:creationId xmlns:a16="http://schemas.microsoft.com/office/drawing/2014/main" xmlns="" id="{A0E200F9-6A21-4DBC-A78D-5CF63FCC3DE3}"/>
              </a:ext>
            </a:extLst>
          </p:cNvPr>
          <p:cNvSpPr/>
          <p:nvPr/>
        </p:nvSpPr>
        <p:spPr>
          <a:xfrm>
            <a:off x="5076886" y="3366469"/>
            <a:ext cx="3599646" cy="481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14</a:t>
            </a:r>
            <a:r>
              <a:rPr lang="zh-CN" altLang="zh-CN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元可以买</a:t>
            </a:r>
            <a:r>
              <a:rPr lang="en-US" altLang="zh-CN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3.5</a:t>
            </a:r>
            <a:r>
              <a:rPr lang="zh-CN" altLang="en-US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r>
              <a:rPr lang="zh-CN" altLang="zh-CN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彩带</a:t>
            </a:r>
            <a:r>
              <a:rPr lang="zh-CN" altLang="en-US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0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61" name="图片 60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62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48663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2" grpId="0" animBg="1"/>
      <p:bldP spid="53" grpId="0" animBg="1"/>
      <p:bldP spid="54" grpId="0"/>
      <p:bldP spid="55" grpId="0" animBg="1"/>
      <p:bldP spid="5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DB7C5EAF-50FD-440B-9092-94E937675624}"/>
              </a:ext>
            </a:extLst>
          </p:cNvPr>
          <p:cNvSpPr txBox="1"/>
          <p:nvPr/>
        </p:nvSpPr>
        <p:spPr>
          <a:xfrm>
            <a:off x="1124709" y="899255"/>
            <a:ext cx="7344816" cy="943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一辆汽车平均每小时行驶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80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千米。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）照上面的速度计算，完成下表。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xmlns="" id="{92E3385C-8D37-404C-9ACB-525A52973E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1048684"/>
              </p:ext>
            </p:extLst>
          </p:nvPr>
        </p:nvGraphicFramePr>
        <p:xfrm>
          <a:off x="1173308" y="2200910"/>
          <a:ext cx="6797383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8719">
                  <a:extLst>
                    <a:ext uri="{9D8B030D-6E8A-4147-A177-3AD203B41FA5}">
                      <a16:colId xmlns:a16="http://schemas.microsoft.com/office/drawing/2014/main" xmlns="" val="3224649248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xmlns="" val="355618286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xmlns="" val="3750811576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xmlns="" val="3130760231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xmlns="" val="2654609701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xmlns="" val="668885771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xmlns="" val="2086955204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xmlns="" val="1711282259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xmlns="" val="8629771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时间（时）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0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7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399282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路程（千米）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0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2315965"/>
                  </a:ext>
                </a:extLst>
              </a:tr>
            </a:tbl>
          </a:graphicData>
        </a:graphic>
      </p:graphicFrame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B5F4727F-10D0-445C-B277-5B7B5B290A1B}"/>
              </a:ext>
            </a:extLst>
          </p:cNvPr>
          <p:cNvSpPr/>
          <p:nvPr/>
        </p:nvSpPr>
        <p:spPr>
          <a:xfrm>
            <a:off x="3389483" y="2573258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80</a:t>
            </a:r>
            <a:endParaRPr lang="zh-CN" altLang="en-US" sz="1800" dirty="0">
              <a:solidFill>
                <a:srgbClr val="FF0000"/>
              </a:solidFill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E7C7D25F-8D32-4A73-82B6-2A49C15A46DD}"/>
              </a:ext>
            </a:extLst>
          </p:cNvPr>
          <p:cNvSpPr/>
          <p:nvPr/>
        </p:nvSpPr>
        <p:spPr>
          <a:xfrm>
            <a:off x="3950014" y="2573258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160</a:t>
            </a:r>
            <a:endParaRPr lang="zh-CN" altLang="en-US" sz="1800" dirty="0">
              <a:solidFill>
                <a:srgbClr val="FF0000"/>
              </a:solidFill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BF01A002-4A21-4824-AC7B-B9ED513915D7}"/>
              </a:ext>
            </a:extLst>
          </p:cNvPr>
          <p:cNvSpPr/>
          <p:nvPr/>
        </p:nvSpPr>
        <p:spPr>
          <a:xfrm>
            <a:off x="4627565" y="2573258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240</a:t>
            </a:r>
            <a:endParaRPr lang="zh-CN" altLang="en-US" sz="1800" dirty="0">
              <a:solidFill>
                <a:srgbClr val="FF0000"/>
              </a:solidFill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B5DA6161-125E-4BEB-AA36-455AD05DB7E2}"/>
              </a:ext>
            </a:extLst>
          </p:cNvPr>
          <p:cNvSpPr/>
          <p:nvPr/>
        </p:nvSpPr>
        <p:spPr>
          <a:xfrm>
            <a:off x="5305116" y="2573258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320</a:t>
            </a:r>
            <a:endParaRPr lang="zh-CN" altLang="en-US" sz="1800" dirty="0">
              <a:solidFill>
                <a:srgbClr val="FF0000"/>
              </a:solidFill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BF8CF97D-161E-4F56-9B2C-722B066562D6}"/>
              </a:ext>
            </a:extLst>
          </p:cNvPr>
          <p:cNvSpPr/>
          <p:nvPr/>
        </p:nvSpPr>
        <p:spPr>
          <a:xfrm>
            <a:off x="5982667" y="2573258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400</a:t>
            </a:r>
            <a:endParaRPr lang="zh-CN" altLang="en-US" sz="1800" dirty="0">
              <a:solidFill>
                <a:srgbClr val="FF0000"/>
              </a:solidFill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89EAF500-1E18-44EC-9304-3E153A437EB1}"/>
              </a:ext>
            </a:extLst>
          </p:cNvPr>
          <p:cNvSpPr/>
          <p:nvPr/>
        </p:nvSpPr>
        <p:spPr>
          <a:xfrm>
            <a:off x="6660218" y="2573258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480</a:t>
            </a:r>
            <a:endParaRPr lang="zh-CN" altLang="en-US" sz="1800" dirty="0">
              <a:solidFill>
                <a:srgbClr val="FF0000"/>
              </a:solidFill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923C53B1-3634-4163-9BAE-C62B9C1CEDA6}"/>
              </a:ext>
            </a:extLst>
          </p:cNvPr>
          <p:cNvSpPr/>
          <p:nvPr/>
        </p:nvSpPr>
        <p:spPr>
          <a:xfrm>
            <a:off x="7337768" y="2573258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560</a:t>
            </a:r>
            <a:endParaRPr lang="zh-CN" altLang="en-US" sz="1800" dirty="0">
              <a:solidFill>
                <a:srgbClr val="FF0000"/>
              </a:solidFill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B038DCE5-61DE-4BC9-A3DC-AA28B3802811}"/>
              </a:ext>
            </a:extLst>
          </p:cNvPr>
          <p:cNvSpPr/>
          <p:nvPr/>
        </p:nvSpPr>
        <p:spPr>
          <a:xfrm>
            <a:off x="1087339" y="3289714"/>
            <a:ext cx="6250429" cy="495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）把表中的数据在下面的方格纸上画图表示出来。</a:t>
            </a:r>
          </a:p>
        </p:txBody>
      </p: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23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8" name="图片 27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9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67777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4" grpId="0"/>
      <p:bldP spid="15" grpId="0"/>
      <p:bldP spid="16" grpId="0"/>
      <p:bldP spid="18" grpId="0"/>
      <p:bldP spid="19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xmlns="" id="{92E3385C-8D37-404C-9ACB-525A52973E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3630063"/>
              </p:ext>
            </p:extLst>
          </p:nvPr>
        </p:nvGraphicFramePr>
        <p:xfrm>
          <a:off x="1173308" y="1015647"/>
          <a:ext cx="6797383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8719">
                  <a:extLst>
                    <a:ext uri="{9D8B030D-6E8A-4147-A177-3AD203B41FA5}">
                      <a16:colId xmlns:a16="http://schemas.microsoft.com/office/drawing/2014/main" xmlns="" val="3224649248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xmlns="" val="355618286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xmlns="" val="3750811576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xmlns="" val="3130760231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xmlns="" val="2654609701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xmlns="" val="668885771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xmlns="" val="2086955204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xmlns="" val="1711282259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xmlns="" val="8629771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时间（时）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0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7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399282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路程（千米）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0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2315965"/>
                  </a:ext>
                </a:extLst>
              </a:tr>
            </a:tbl>
          </a:graphicData>
        </a:graphic>
      </p:graphicFrame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B5F4727F-10D0-445C-B277-5B7B5B290A1B}"/>
              </a:ext>
            </a:extLst>
          </p:cNvPr>
          <p:cNvSpPr/>
          <p:nvPr/>
        </p:nvSpPr>
        <p:spPr>
          <a:xfrm>
            <a:off x="3389483" y="1387995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80</a:t>
            </a:r>
            <a:endParaRPr lang="zh-CN" altLang="en-US" sz="1800" dirty="0">
              <a:solidFill>
                <a:srgbClr val="FF0000"/>
              </a:solidFill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E7C7D25F-8D32-4A73-82B6-2A49C15A46DD}"/>
              </a:ext>
            </a:extLst>
          </p:cNvPr>
          <p:cNvSpPr/>
          <p:nvPr/>
        </p:nvSpPr>
        <p:spPr>
          <a:xfrm>
            <a:off x="3950014" y="1387995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160</a:t>
            </a:r>
            <a:endParaRPr lang="zh-CN" altLang="en-US" sz="1800" dirty="0">
              <a:solidFill>
                <a:srgbClr val="FF0000"/>
              </a:solidFill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BF01A002-4A21-4824-AC7B-B9ED513915D7}"/>
              </a:ext>
            </a:extLst>
          </p:cNvPr>
          <p:cNvSpPr/>
          <p:nvPr/>
        </p:nvSpPr>
        <p:spPr>
          <a:xfrm>
            <a:off x="4627565" y="1387995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240</a:t>
            </a:r>
            <a:endParaRPr lang="zh-CN" altLang="en-US" sz="1800" dirty="0">
              <a:solidFill>
                <a:srgbClr val="FF0000"/>
              </a:solidFill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B5DA6161-125E-4BEB-AA36-455AD05DB7E2}"/>
              </a:ext>
            </a:extLst>
          </p:cNvPr>
          <p:cNvSpPr/>
          <p:nvPr/>
        </p:nvSpPr>
        <p:spPr>
          <a:xfrm>
            <a:off x="5305116" y="1387995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320</a:t>
            </a:r>
            <a:endParaRPr lang="zh-CN" altLang="en-US" sz="1800" dirty="0">
              <a:solidFill>
                <a:srgbClr val="FF0000"/>
              </a:solidFill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BF8CF97D-161E-4F56-9B2C-722B066562D6}"/>
              </a:ext>
            </a:extLst>
          </p:cNvPr>
          <p:cNvSpPr/>
          <p:nvPr/>
        </p:nvSpPr>
        <p:spPr>
          <a:xfrm>
            <a:off x="5982667" y="1387995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400</a:t>
            </a:r>
            <a:endParaRPr lang="zh-CN" altLang="en-US" sz="1800" dirty="0">
              <a:solidFill>
                <a:srgbClr val="FF0000"/>
              </a:solidFill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89EAF500-1E18-44EC-9304-3E153A437EB1}"/>
              </a:ext>
            </a:extLst>
          </p:cNvPr>
          <p:cNvSpPr/>
          <p:nvPr/>
        </p:nvSpPr>
        <p:spPr>
          <a:xfrm>
            <a:off x="6660218" y="1387995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480</a:t>
            </a:r>
            <a:endParaRPr lang="zh-CN" altLang="en-US" sz="1800" dirty="0">
              <a:solidFill>
                <a:srgbClr val="FF0000"/>
              </a:solidFill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923C53B1-3634-4163-9BAE-C62B9C1CEDA6}"/>
              </a:ext>
            </a:extLst>
          </p:cNvPr>
          <p:cNvSpPr/>
          <p:nvPr/>
        </p:nvSpPr>
        <p:spPr>
          <a:xfrm>
            <a:off x="7337768" y="1387995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560</a:t>
            </a:r>
            <a:endParaRPr lang="zh-CN" altLang="en-US" sz="1800" dirty="0">
              <a:solidFill>
                <a:srgbClr val="FF0000"/>
              </a:solidFill>
            </a:endParaRPr>
          </a:p>
        </p:txBody>
      </p:sp>
      <p:graphicFrame>
        <p:nvGraphicFramePr>
          <p:cNvPr id="20" name="表格 19">
            <a:extLst>
              <a:ext uri="{FF2B5EF4-FFF2-40B4-BE49-F238E27FC236}">
                <a16:creationId xmlns:a16="http://schemas.microsoft.com/office/drawing/2014/main" xmlns="" id="{4DE89A8F-AFED-4889-A696-B8E63AD98E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290524"/>
              </p:ext>
            </p:extLst>
          </p:nvPr>
        </p:nvGraphicFramePr>
        <p:xfrm>
          <a:off x="2229235" y="2235123"/>
          <a:ext cx="2320496" cy="292608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90062">
                  <a:extLst>
                    <a:ext uri="{9D8B030D-6E8A-4147-A177-3AD203B41FA5}">
                      <a16:colId xmlns:a16="http://schemas.microsoft.com/office/drawing/2014/main" xmlns="" val="2697903634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982792476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1081397809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1590490642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4182501819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522794703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3066626585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1843116604"/>
                    </a:ext>
                  </a:extLst>
                </a:gridCol>
              </a:tblGrid>
              <a:tr h="300737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982267665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17233820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196346484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55655981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338173279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128684922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638003347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38737254"/>
                  </a:ext>
                </a:extLst>
              </a:tr>
            </a:tbl>
          </a:graphicData>
        </a:graphic>
      </p:graphicFrame>
      <p:cxnSp>
        <p:nvCxnSpPr>
          <p:cNvPr id="21" name="直接箭头连接符 20">
            <a:extLst>
              <a:ext uri="{FF2B5EF4-FFF2-40B4-BE49-F238E27FC236}">
                <a16:creationId xmlns:a16="http://schemas.microsoft.com/office/drawing/2014/main" xmlns="" id="{4091E43E-5629-4F6F-8230-692A82014075}"/>
              </a:ext>
            </a:extLst>
          </p:cNvPr>
          <p:cNvCxnSpPr/>
          <p:nvPr/>
        </p:nvCxnSpPr>
        <p:spPr>
          <a:xfrm>
            <a:off x="2229235" y="4673523"/>
            <a:ext cx="2582993" cy="0"/>
          </a:xfrm>
          <a:prstGeom prst="straightConnector1">
            <a:avLst/>
          </a:prstGeom>
          <a:ln w="19050">
            <a:solidFill>
              <a:srgbClr val="6E467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>
            <a:extLst>
              <a:ext uri="{FF2B5EF4-FFF2-40B4-BE49-F238E27FC236}">
                <a16:creationId xmlns:a16="http://schemas.microsoft.com/office/drawing/2014/main" xmlns="" id="{0E1E05A2-4084-43E4-8B6B-3DF871C0F64A}"/>
              </a:ext>
            </a:extLst>
          </p:cNvPr>
          <p:cNvCxnSpPr>
            <a:cxnSpLocks/>
          </p:cNvCxnSpPr>
          <p:nvPr/>
        </p:nvCxnSpPr>
        <p:spPr>
          <a:xfrm rot="16200000">
            <a:off x="937740" y="3382026"/>
            <a:ext cx="2582993" cy="0"/>
          </a:xfrm>
          <a:prstGeom prst="straightConnector1">
            <a:avLst/>
          </a:prstGeom>
          <a:ln w="19050">
            <a:solidFill>
              <a:srgbClr val="6E467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AA3FBC47-C9E0-403C-9DCB-97592B0EFDC2}"/>
              </a:ext>
            </a:extLst>
          </p:cNvPr>
          <p:cNvSpPr txBox="1"/>
          <p:nvPr/>
        </p:nvSpPr>
        <p:spPr>
          <a:xfrm>
            <a:off x="2095752" y="4676674"/>
            <a:ext cx="23204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/>
              <a:t>0 1 2 3 4 5 6 7</a:t>
            </a:r>
            <a:endParaRPr lang="zh-CN" altLang="en-US" dirty="0"/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56454832-6E28-47A4-A98E-F1AE1AB1C9BF}"/>
              </a:ext>
            </a:extLst>
          </p:cNvPr>
          <p:cNvSpPr/>
          <p:nvPr/>
        </p:nvSpPr>
        <p:spPr>
          <a:xfrm>
            <a:off x="4119970" y="4631722"/>
            <a:ext cx="19314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时间（时）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F15C02E1-BB55-4FB8-A024-4EF069FAB57B}"/>
              </a:ext>
            </a:extLst>
          </p:cNvPr>
          <p:cNvSpPr txBox="1"/>
          <p:nvPr/>
        </p:nvSpPr>
        <p:spPr>
          <a:xfrm>
            <a:off x="1858516" y="1999187"/>
            <a:ext cx="636146" cy="2519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dirty="0"/>
              <a:t> </a:t>
            </a:r>
          </a:p>
          <a:p>
            <a:pPr>
              <a:lnSpc>
                <a:spcPts val="2400"/>
              </a:lnSpc>
            </a:pPr>
            <a:r>
              <a:rPr lang="en-US" altLang="zh-CN" dirty="0"/>
              <a:t>560</a:t>
            </a:r>
          </a:p>
          <a:p>
            <a:pPr>
              <a:lnSpc>
                <a:spcPts val="2400"/>
              </a:lnSpc>
            </a:pPr>
            <a:r>
              <a:rPr lang="en-US" altLang="zh-CN" dirty="0"/>
              <a:t>480 </a:t>
            </a:r>
          </a:p>
          <a:p>
            <a:pPr>
              <a:lnSpc>
                <a:spcPts val="2400"/>
              </a:lnSpc>
            </a:pPr>
            <a:r>
              <a:rPr lang="en-US" altLang="zh-CN" dirty="0"/>
              <a:t>400 </a:t>
            </a:r>
          </a:p>
          <a:p>
            <a:pPr>
              <a:lnSpc>
                <a:spcPts val="2400"/>
              </a:lnSpc>
            </a:pPr>
            <a:r>
              <a:rPr lang="en-US" altLang="zh-CN" dirty="0"/>
              <a:t>320 </a:t>
            </a:r>
          </a:p>
          <a:p>
            <a:pPr>
              <a:lnSpc>
                <a:spcPts val="2400"/>
              </a:lnSpc>
            </a:pPr>
            <a:r>
              <a:rPr lang="en-US" altLang="zh-CN" dirty="0"/>
              <a:t>240 </a:t>
            </a:r>
          </a:p>
          <a:p>
            <a:pPr>
              <a:lnSpc>
                <a:spcPts val="2400"/>
              </a:lnSpc>
            </a:pPr>
            <a:r>
              <a:rPr lang="en-US" altLang="zh-CN" dirty="0"/>
              <a:t>160 </a:t>
            </a:r>
          </a:p>
          <a:p>
            <a:pPr>
              <a:lnSpc>
                <a:spcPts val="2400"/>
              </a:lnSpc>
            </a:pPr>
            <a:r>
              <a:rPr lang="en-US" altLang="zh-CN" dirty="0"/>
              <a:t>80</a:t>
            </a:r>
            <a:endParaRPr lang="zh-CN" altLang="en-US" dirty="0"/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36F3E53E-2D09-4B2B-9D2F-109FE60FD0DB}"/>
              </a:ext>
            </a:extLst>
          </p:cNvPr>
          <p:cNvSpPr/>
          <p:nvPr/>
        </p:nvSpPr>
        <p:spPr>
          <a:xfrm>
            <a:off x="1298694" y="1783510"/>
            <a:ext cx="19314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路程（千米</a:t>
            </a:r>
            <a:r>
              <a:rPr lang="zh-CN" altLang="en-US" sz="1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）</a:t>
            </a:r>
          </a:p>
        </p:txBody>
      </p:sp>
      <p:sp>
        <p:nvSpPr>
          <p:cNvPr id="28" name="椭圆 27">
            <a:extLst>
              <a:ext uri="{FF2B5EF4-FFF2-40B4-BE49-F238E27FC236}">
                <a16:creationId xmlns:a16="http://schemas.microsoft.com/office/drawing/2014/main" xmlns="" id="{0FFE68AC-E6B9-4367-8327-FCEBAFD0F331}"/>
              </a:ext>
            </a:extLst>
          </p:cNvPr>
          <p:cNvSpPr/>
          <p:nvPr/>
        </p:nvSpPr>
        <p:spPr>
          <a:xfrm>
            <a:off x="2194037" y="4653758"/>
            <a:ext cx="70393" cy="7039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>
            <a:extLst>
              <a:ext uri="{FF2B5EF4-FFF2-40B4-BE49-F238E27FC236}">
                <a16:creationId xmlns:a16="http://schemas.microsoft.com/office/drawing/2014/main" xmlns="" id="{E370850A-963E-4E07-AA44-6FC528CC1299}"/>
              </a:ext>
            </a:extLst>
          </p:cNvPr>
          <p:cNvSpPr/>
          <p:nvPr/>
        </p:nvSpPr>
        <p:spPr>
          <a:xfrm>
            <a:off x="2483076" y="4345097"/>
            <a:ext cx="70393" cy="7039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>
            <a:extLst>
              <a:ext uri="{FF2B5EF4-FFF2-40B4-BE49-F238E27FC236}">
                <a16:creationId xmlns:a16="http://schemas.microsoft.com/office/drawing/2014/main" xmlns="" id="{9D266598-7FA4-49DD-8D29-E3696F1B553E}"/>
              </a:ext>
            </a:extLst>
          </p:cNvPr>
          <p:cNvSpPr/>
          <p:nvPr/>
        </p:nvSpPr>
        <p:spPr>
          <a:xfrm>
            <a:off x="2772115" y="4036433"/>
            <a:ext cx="70393" cy="7039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>
            <a:extLst>
              <a:ext uri="{FF2B5EF4-FFF2-40B4-BE49-F238E27FC236}">
                <a16:creationId xmlns:a16="http://schemas.microsoft.com/office/drawing/2014/main" xmlns="" id="{B8BB5EF6-25DE-4C65-9DEB-BD61ED70E1FB}"/>
              </a:ext>
            </a:extLst>
          </p:cNvPr>
          <p:cNvSpPr/>
          <p:nvPr/>
        </p:nvSpPr>
        <p:spPr>
          <a:xfrm>
            <a:off x="3061154" y="3727769"/>
            <a:ext cx="70393" cy="7039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>
            <a:extLst>
              <a:ext uri="{FF2B5EF4-FFF2-40B4-BE49-F238E27FC236}">
                <a16:creationId xmlns:a16="http://schemas.microsoft.com/office/drawing/2014/main" xmlns="" id="{8643EA42-D860-45B1-B27E-5C13EDDB3F26}"/>
              </a:ext>
            </a:extLst>
          </p:cNvPr>
          <p:cNvSpPr/>
          <p:nvPr/>
        </p:nvSpPr>
        <p:spPr>
          <a:xfrm>
            <a:off x="3350193" y="3419105"/>
            <a:ext cx="70393" cy="7039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>
            <a:extLst>
              <a:ext uri="{FF2B5EF4-FFF2-40B4-BE49-F238E27FC236}">
                <a16:creationId xmlns:a16="http://schemas.microsoft.com/office/drawing/2014/main" xmlns="" id="{3511A4F0-AD63-4E8B-AC7B-8BD1DE263F15}"/>
              </a:ext>
            </a:extLst>
          </p:cNvPr>
          <p:cNvSpPr/>
          <p:nvPr/>
        </p:nvSpPr>
        <p:spPr>
          <a:xfrm>
            <a:off x="3639232" y="3110441"/>
            <a:ext cx="70393" cy="7039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>
            <a:extLst>
              <a:ext uri="{FF2B5EF4-FFF2-40B4-BE49-F238E27FC236}">
                <a16:creationId xmlns:a16="http://schemas.microsoft.com/office/drawing/2014/main" xmlns="" id="{BEFB2697-8F1E-4AA4-9DA2-E3A2E5688ABF}"/>
              </a:ext>
            </a:extLst>
          </p:cNvPr>
          <p:cNvSpPr/>
          <p:nvPr/>
        </p:nvSpPr>
        <p:spPr>
          <a:xfrm>
            <a:off x="3928271" y="2801777"/>
            <a:ext cx="70393" cy="7039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>
            <a:extLst>
              <a:ext uri="{FF2B5EF4-FFF2-40B4-BE49-F238E27FC236}">
                <a16:creationId xmlns:a16="http://schemas.microsoft.com/office/drawing/2014/main" xmlns="" id="{722F894F-57D6-4E91-BAA2-EB6B2816AFEB}"/>
              </a:ext>
            </a:extLst>
          </p:cNvPr>
          <p:cNvSpPr/>
          <p:nvPr/>
        </p:nvSpPr>
        <p:spPr>
          <a:xfrm>
            <a:off x="4217308" y="2493113"/>
            <a:ext cx="70393" cy="7039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xmlns="" id="{3D660D36-B90E-4B9F-B7C8-E16DD1A3B6A3}"/>
              </a:ext>
            </a:extLst>
          </p:cNvPr>
          <p:cNvCxnSpPr>
            <a:stCxn id="28" idx="0"/>
          </p:cNvCxnSpPr>
          <p:nvPr/>
        </p:nvCxnSpPr>
        <p:spPr>
          <a:xfrm flipV="1">
            <a:off x="2229234" y="2382364"/>
            <a:ext cx="2144599" cy="227139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>
            <a:extLst>
              <a:ext uri="{FF2B5EF4-FFF2-40B4-BE49-F238E27FC236}">
                <a16:creationId xmlns:a16="http://schemas.microsoft.com/office/drawing/2014/main" xmlns="" id="{9EAE7609-68BC-4AA7-8726-0372331EF2C5}"/>
              </a:ext>
            </a:extLst>
          </p:cNvPr>
          <p:cNvSpPr/>
          <p:nvPr/>
        </p:nvSpPr>
        <p:spPr>
          <a:xfrm>
            <a:off x="4803803" y="2056545"/>
            <a:ext cx="3599646" cy="943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这辆汽车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3.5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小时行驶多少千米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?6.5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小时呢？</a:t>
            </a:r>
            <a:endParaRPr lang="zh-CN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xmlns="" id="{F840A4F9-FD4C-4D51-92DE-FF1D6FFA918E}"/>
              </a:ext>
            </a:extLst>
          </p:cNvPr>
          <p:cNvSpPr/>
          <p:nvPr/>
        </p:nvSpPr>
        <p:spPr>
          <a:xfrm>
            <a:off x="4895427" y="2972438"/>
            <a:ext cx="3599646" cy="481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3.5</a:t>
            </a:r>
            <a:r>
              <a:rPr lang="zh-CN" altLang="en-US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小时行驶</a:t>
            </a:r>
            <a:r>
              <a:rPr lang="en-US" altLang="zh-CN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280</a:t>
            </a:r>
            <a:r>
              <a:rPr lang="zh-CN" altLang="en-US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千米。</a:t>
            </a:r>
            <a:endParaRPr lang="zh-CN" altLang="zh-CN" sz="20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0" name="Line 49">
            <a:extLst>
              <a:ext uri="{FF2B5EF4-FFF2-40B4-BE49-F238E27FC236}">
                <a16:creationId xmlns:a16="http://schemas.microsoft.com/office/drawing/2014/main" xmlns="" id="{350357A1-2A05-41EC-901D-CDF42EEA07A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51586" y="3579861"/>
            <a:ext cx="0" cy="1086703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 anchorCtr="1"/>
          <a:lstStyle/>
          <a:p>
            <a:endParaRPr lang="zh-CN" altLang="en-US" sz="1350"/>
          </a:p>
        </p:txBody>
      </p:sp>
      <p:sp>
        <p:nvSpPr>
          <p:cNvPr id="41" name="椭圆 40">
            <a:extLst>
              <a:ext uri="{FF2B5EF4-FFF2-40B4-BE49-F238E27FC236}">
                <a16:creationId xmlns:a16="http://schemas.microsoft.com/office/drawing/2014/main" xmlns="" id="{EA40EBC5-315E-456F-A96D-E1C2662B9736}"/>
              </a:ext>
            </a:extLst>
          </p:cNvPr>
          <p:cNvSpPr/>
          <p:nvPr/>
        </p:nvSpPr>
        <p:spPr>
          <a:xfrm>
            <a:off x="3231140" y="3564611"/>
            <a:ext cx="70393" cy="70393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Line 50">
            <a:extLst>
              <a:ext uri="{FF2B5EF4-FFF2-40B4-BE49-F238E27FC236}">
                <a16:creationId xmlns:a16="http://schemas.microsoft.com/office/drawing/2014/main" xmlns="" id="{07EE03CB-934F-43E2-98BF-4AFE5B5E7C0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29232" y="3612753"/>
            <a:ext cx="1037103" cy="0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 anchorCtr="1"/>
          <a:lstStyle/>
          <a:p>
            <a:endParaRPr lang="zh-CN" altLang="en-US" sz="1350"/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xmlns="" id="{5443C596-CE11-496F-A7DF-1EC8863EE1CD}"/>
              </a:ext>
            </a:extLst>
          </p:cNvPr>
          <p:cNvSpPr/>
          <p:nvPr/>
        </p:nvSpPr>
        <p:spPr>
          <a:xfrm>
            <a:off x="3026922" y="3219050"/>
            <a:ext cx="314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endParaRPr lang="zh-CN" altLang="en-US" sz="20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7" name="Line 49">
            <a:extLst>
              <a:ext uri="{FF2B5EF4-FFF2-40B4-BE49-F238E27FC236}">
                <a16:creationId xmlns:a16="http://schemas.microsoft.com/office/drawing/2014/main" xmlns="" id="{3C809A85-152D-4225-968E-4988B76EEA4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118703" y="2715766"/>
            <a:ext cx="0" cy="1963956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 anchorCtr="1"/>
          <a:lstStyle/>
          <a:p>
            <a:endParaRPr lang="zh-CN" altLang="en-US" sz="1350"/>
          </a:p>
        </p:txBody>
      </p:sp>
      <p:sp>
        <p:nvSpPr>
          <p:cNvPr id="48" name="椭圆 47">
            <a:extLst>
              <a:ext uri="{FF2B5EF4-FFF2-40B4-BE49-F238E27FC236}">
                <a16:creationId xmlns:a16="http://schemas.microsoft.com/office/drawing/2014/main" xmlns="" id="{2C3965D8-2CCB-48DA-9359-DED8AD4A3692}"/>
              </a:ext>
            </a:extLst>
          </p:cNvPr>
          <p:cNvSpPr/>
          <p:nvPr/>
        </p:nvSpPr>
        <p:spPr>
          <a:xfrm>
            <a:off x="4073284" y="2641893"/>
            <a:ext cx="70393" cy="70393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Line 50">
            <a:extLst>
              <a:ext uri="{FF2B5EF4-FFF2-40B4-BE49-F238E27FC236}">
                <a16:creationId xmlns:a16="http://schemas.microsoft.com/office/drawing/2014/main" xmlns="" id="{0350A8DA-9B48-4808-947F-A25A576B307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29232" y="2678230"/>
            <a:ext cx="1888154" cy="0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 anchorCtr="1"/>
          <a:lstStyle/>
          <a:p>
            <a:endParaRPr lang="zh-CN" altLang="en-US" sz="1350"/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xmlns="" id="{26455F67-FD9E-4A2B-BF90-DFFC523728FA}"/>
              </a:ext>
            </a:extLst>
          </p:cNvPr>
          <p:cNvSpPr/>
          <p:nvPr/>
        </p:nvSpPr>
        <p:spPr>
          <a:xfrm>
            <a:off x="3884155" y="2292740"/>
            <a:ext cx="314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endParaRPr lang="zh-CN" altLang="en-US" sz="20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1" name="矩形 50">
            <a:extLst>
              <a:ext uri="{FF2B5EF4-FFF2-40B4-BE49-F238E27FC236}">
                <a16:creationId xmlns:a16="http://schemas.microsoft.com/office/drawing/2014/main" xmlns="" id="{56D3DACE-93FC-477E-98BB-E7920663E02A}"/>
              </a:ext>
            </a:extLst>
          </p:cNvPr>
          <p:cNvSpPr/>
          <p:nvPr/>
        </p:nvSpPr>
        <p:spPr>
          <a:xfrm>
            <a:off x="4931991" y="3507014"/>
            <a:ext cx="3599646" cy="481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6.5</a:t>
            </a:r>
            <a:r>
              <a:rPr lang="zh-CN" altLang="en-US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小时行驶</a:t>
            </a:r>
            <a:r>
              <a:rPr lang="en-US" altLang="zh-CN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420</a:t>
            </a:r>
            <a:r>
              <a:rPr lang="zh-CN" altLang="en-US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千米。</a:t>
            </a:r>
            <a:endParaRPr lang="zh-CN" altLang="zh-CN" sz="20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53" name="图片 52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54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0521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500"/>
                            </p:stCondLst>
                            <p:childTnLst>
                              <p:par>
                                <p:cTn id="1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4" grpId="0"/>
      <p:bldP spid="15" grpId="0"/>
      <p:bldP spid="16" grpId="0"/>
      <p:bldP spid="18" grpId="0"/>
      <p:bldP spid="19" grpId="0"/>
      <p:bldP spid="24" grpId="0"/>
      <p:bldP spid="25" grpId="0"/>
      <p:bldP spid="26" grpId="0"/>
      <p:bldP spid="27" grpId="0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8" grpId="0"/>
      <p:bldP spid="39" grpId="0"/>
      <p:bldP spid="40" grpId="0" animBg="1"/>
      <p:bldP spid="41" grpId="0" animBg="1"/>
      <p:bldP spid="42" grpId="0" animBg="1"/>
      <p:bldP spid="43" grpId="0"/>
      <p:bldP spid="47" grpId="0" animBg="1"/>
      <p:bldP spid="48" grpId="0" animBg="1"/>
      <p:bldP spid="49" grpId="0" animBg="1"/>
      <p:bldP spid="50" grpId="0"/>
      <p:bldP spid="5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314C4A0A-F9FC-401C-A1AD-809531DC51E8}"/>
              </a:ext>
            </a:extLst>
          </p:cNvPr>
          <p:cNvSpPr/>
          <p:nvPr/>
        </p:nvSpPr>
        <p:spPr>
          <a:xfrm>
            <a:off x="1259972" y="2427734"/>
            <a:ext cx="7435021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用方格纸可以更直观地表示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正比例关系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其图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像特征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表示成正比例的两种量的关系的点在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条直线上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这条直线经过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两条轴的交点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/>
            </a:r>
            <a:b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课堂小结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4" name="图片 23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5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543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2" name="图片 21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3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92491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3" name="矩形 4"/>
          <p:cNvSpPr>
            <a:spLocks noChangeArrowheads="1"/>
          </p:cNvSpPr>
          <p:nvPr/>
        </p:nvSpPr>
        <p:spPr bwMode="auto">
          <a:xfrm>
            <a:off x="3131840" y="1673245"/>
            <a:ext cx="338437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defTabSz="914400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dirty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课本：</a:t>
            </a:r>
            <a:endParaRPr lang="en-US" altLang="zh-CN" sz="3200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  <a:p>
            <a:pPr defTabSz="914400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第</a:t>
            </a:r>
            <a:r>
              <a:rPr lang="en-US" altLang="zh-CN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21</a:t>
            </a:r>
            <a:r>
              <a:rPr lang="zh-CN" altLang="en-US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页</a:t>
            </a:r>
            <a:r>
              <a:rPr lang="zh-CN" altLang="en-US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第</a:t>
            </a:r>
            <a:r>
              <a:rPr lang="en-US" altLang="zh-CN" sz="3200" dirty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题</a:t>
            </a:r>
            <a:endParaRPr lang="en-US" altLang="zh-CN" sz="3200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6" name="图片 5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7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8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914400"/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99595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9399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7571" y="3407593"/>
            <a:ext cx="1495425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4" name="组合 23"/>
          <p:cNvGrpSpPr/>
          <p:nvPr/>
        </p:nvGrpSpPr>
        <p:grpSpPr>
          <a:xfrm>
            <a:off x="3311586" y="2840028"/>
            <a:ext cx="4140733" cy="1358034"/>
            <a:chOff x="539553" y="1453529"/>
            <a:chExt cx="2953170" cy="1358034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3" name="云形标注 5"/>
            <p:cNvSpPr>
              <a:spLocks noChangeArrowheads="1"/>
            </p:cNvSpPr>
            <p:nvPr/>
          </p:nvSpPr>
          <p:spPr bwMode="auto">
            <a:xfrm>
              <a:off x="539553" y="1453529"/>
              <a:ext cx="2953170" cy="1358034"/>
            </a:xfrm>
            <a:prstGeom prst="cloudCallout">
              <a:avLst>
                <a:gd name="adj1" fmla="val -54517"/>
                <a:gd name="adj2" fmla="val 21208"/>
              </a:avLst>
            </a:prstGeom>
            <a:grpFill/>
            <a:ln w="19050" algn="ctr">
              <a:solidFill>
                <a:srgbClr val="8BB408"/>
              </a:solidFill>
              <a:round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" name="矩形 4"/>
            <p:cNvSpPr>
              <a:spLocks noChangeArrowheads="1"/>
            </p:cNvSpPr>
            <p:nvPr/>
          </p:nvSpPr>
          <p:spPr bwMode="auto">
            <a:xfrm>
              <a:off x="1008465" y="1778603"/>
              <a:ext cx="2015344" cy="707886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0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购买彩带的长度和应付的钱数成正比例吗</a:t>
              </a:r>
              <a:r>
                <a:rPr lang="en-US" altLang="zh-CN" sz="20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?</a:t>
              </a:r>
              <a:endParaRPr lang="zh-CN" altLang="en-US" sz="2000" dirty="0">
                <a:latin typeface="楷体" pitchFamily="49" charset="-122"/>
                <a:ea typeface="楷体" pitchFamily="49" charset="-122"/>
              </a:endParaRPr>
            </a:p>
          </p:txBody>
        </p:sp>
      </p:grpSp>
      <p:sp>
        <p:nvSpPr>
          <p:cNvPr id="39" name="Text Box 10">
            <a:extLst>
              <a:ext uri="{FF2B5EF4-FFF2-40B4-BE49-F238E27FC236}">
                <a16:creationId xmlns:a16="http://schemas.microsoft.com/office/drawing/2014/main" xmlns="" id="{50FC009E-7A70-4B98-9F7C-C7B19A97D1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3823" y="1006078"/>
            <a:ext cx="1782365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zh-CN" altLang="en-US" sz="1350">
              <a:latin typeface="Arial" panose="020B0604020202020204" pitchFamily="34" charset="0"/>
            </a:endParaRPr>
          </a:p>
        </p:txBody>
      </p:sp>
      <p:sp>
        <p:nvSpPr>
          <p:cNvPr id="46" name="Text Box 18">
            <a:extLst>
              <a:ext uri="{FF2B5EF4-FFF2-40B4-BE49-F238E27FC236}">
                <a16:creationId xmlns:a16="http://schemas.microsoft.com/office/drawing/2014/main" xmlns="" id="{E816935B-2684-44CB-A4D1-2F1F695060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8217" y="1168003"/>
            <a:ext cx="18473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350">
              <a:latin typeface="Arial" panose="020B0604020202020204" pitchFamily="34" charset="0"/>
            </a:endParaRP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ADC35019-2856-4C81-83D6-A37FE0C8F5C0}"/>
              </a:ext>
            </a:extLst>
          </p:cNvPr>
          <p:cNvGrpSpPr/>
          <p:nvPr/>
        </p:nvGrpSpPr>
        <p:grpSpPr>
          <a:xfrm>
            <a:off x="329709" y="1069109"/>
            <a:ext cx="1166673" cy="1045108"/>
            <a:chOff x="670145" y="1457273"/>
            <a:chExt cx="1555361" cy="1393477"/>
          </a:xfrm>
        </p:grpSpPr>
        <p:pic>
          <p:nvPicPr>
            <p:cNvPr id="18" name="图片 17" descr="28Z58PICt4r.jpg">
              <a:extLst>
                <a:ext uri="{FF2B5EF4-FFF2-40B4-BE49-F238E27FC236}">
                  <a16:creationId xmlns:a16="http://schemas.microsoft.com/office/drawing/2014/main" xmlns="" id="{CD4C4172-B130-4290-9641-BF06EAEEEF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670145" y="1457273"/>
              <a:ext cx="1555361" cy="1393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7127AF87-363D-4F40-9E69-6F1077FAECEE}"/>
                </a:ext>
              </a:extLst>
            </p:cNvPr>
            <p:cNvSpPr/>
            <p:nvPr/>
          </p:nvSpPr>
          <p:spPr>
            <a:xfrm>
              <a:off x="904196" y="2277729"/>
              <a:ext cx="970652" cy="553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1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例 </a:t>
              </a:r>
              <a:r>
                <a:rPr lang="en-US" altLang="zh-CN" sz="21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aphicFrame>
        <p:nvGraphicFramePr>
          <p:cNvPr id="20" name="表格 19">
            <a:extLst>
              <a:ext uri="{FF2B5EF4-FFF2-40B4-BE49-F238E27FC236}">
                <a16:creationId xmlns:a16="http://schemas.microsoft.com/office/drawing/2014/main" xmlns="" id="{0D61190F-452D-4BE4-A14D-3D1C2404CE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7025072"/>
              </p:ext>
            </p:extLst>
          </p:nvPr>
        </p:nvGraphicFramePr>
        <p:xfrm>
          <a:off x="1728979" y="1435125"/>
          <a:ext cx="6173855" cy="9539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8999">
                  <a:extLst>
                    <a:ext uri="{9D8B030D-6E8A-4147-A177-3AD203B41FA5}">
                      <a16:colId xmlns:a16="http://schemas.microsoft.com/office/drawing/2014/main" xmlns="" val="1683576019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4071743922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711473093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4047178364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3295827739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1456287730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2451215585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2952691895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2045322600"/>
                    </a:ext>
                  </a:extLst>
                </a:gridCol>
              </a:tblGrid>
              <a:tr h="46992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购买长度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米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0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7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355147451"/>
                  </a:ext>
                </a:extLst>
              </a:tr>
              <a:tr h="48403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应付钱数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元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863629398"/>
                  </a:ext>
                </a:extLst>
              </a:tr>
            </a:tbl>
          </a:graphicData>
        </a:graphic>
      </p:graphicFrame>
      <p:sp>
        <p:nvSpPr>
          <p:cNvPr id="21" name="Rectangle 1">
            <a:extLst>
              <a:ext uri="{FF2B5EF4-FFF2-40B4-BE49-F238E27FC236}">
                <a16:creationId xmlns:a16="http://schemas.microsoft.com/office/drawing/2014/main" xmlns="" id="{FEF392E9-4632-45B1-A8C9-1046F56AF2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812" y="989796"/>
            <a:ext cx="648072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66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彩带每米售价</a:t>
            </a:r>
            <a:r>
              <a:rPr kumimoji="0" lang="en-US" altLang="zh-CN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kumimoji="0" lang="zh-CN" altLang="en-US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kumimoji="0" lang="en-US" altLang="zh-CN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根据彩带的单价完成下表。</a:t>
            </a:r>
            <a:endParaRPr kumimoji="0" lang="zh-CN" altLang="en-US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情境导</a:t>
            </a:r>
            <a:r>
              <a:rPr lang="zh-CN" altLang="en-US" sz="3200" b="1" dirty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入</a:t>
            </a:r>
          </a:p>
        </p:txBody>
      </p:sp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9E0BC0A8-05BA-2E4E-B8F3-A892115E8F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  <p:grpSp>
        <p:nvGrpSpPr>
          <p:cNvPr id="29" name="组合 2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0" name="图片 29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1" name="文本框 26">
              <a:hlinkClick r:id="rId7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02226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A6BC8162-AA95-415E-8204-F181811AA809}"/>
              </a:ext>
            </a:extLst>
          </p:cNvPr>
          <p:cNvSpPr/>
          <p:nvPr/>
        </p:nvSpPr>
        <p:spPr>
          <a:xfrm>
            <a:off x="968911" y="3004423"/>
            <a:ext cx="6858116" cy="1405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2667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根据“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单价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×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数量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总价</a:t>
            </a: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”来求钱数。</a:t>
            </a:r>
            <a:endParaRPr lang="en-US" altLang="zh-CN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每米彩带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售价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所以购买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米、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米、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米……</a:t>
            </a:r>
            <a:endParaRPr lang="en-US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彩带分别需要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4×2=8(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),4×3=12(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),4×4=16(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11877641-BED4-4D5C-B759-8845A6027DC1}"/>
              </a:ext>
            </a:extLst>
          </p:cNvPr>
          <p:cNvSpPr/>
          <p:nvPr/>
        </p:nvSpPr>
        <p:spPr>
          <a:xfrm>
            <a:off x="985827" y="2529504"/>
            <a:ext cx="148630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26670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完成表格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A8AA7419-4369-4F9A-98B3-B67DC3E8E6BC}"/>
              </a:ext>
            </a:extLst>
          </p:cNvPr>
          <p:cNvGrpSpPr/>
          <p:nvPr/>
        </p:nvGrpSpPr>
        <p:grpSpPr>
          <a:xfrm>
            <a:off x="329709" y="1069109"/>
            <a:ext cx="1166673" cy="1045108"/>
            <a:chOff x="670145" y="1457273"/>
            <a:chExt cx="1555361" cy="1393477"/>
          </a:xfrm>
        </p:grpSpPr>
        <p:pic>
          <p:nvPicPr>
            <p:cNvPr id="15" name="图片 14" descr="28Z58PICt4r.jpg">
              <a:extLst>
                <a:ext uri="{FF2B5EF4-FFF2-40B4-BE49-F238E27FC236}">
                  <a16:creationId xmlns:a16="http://schemas.microsoft.com/office/drawing/2014/main" xmlns="" id="{2042163D-9FEA-41E1-BA31-866D25F9E8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670145" y="1457273"/>
              <a:ext cx="1555361" cy="1393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DC30B8CB-B3B6-4F40-A5EB-C0EE5BD9FC43}"/>
                </a:ext>
              </a:extLst>
            </p:cNvPr>
            <p:cNvSpPr/>
            <p:nvPr/>
          </p:nvSpPr>
          <p:spPr>
            <a:xfrm>
              <a:off x="904196" y="2277729"/>
              <a:ext cx="970652" cy="553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1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例 </a:t>
              </a:r>
              <a:r>
                <a:rPr lang="en-US" altLang="zh-CN" sz="21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aphicFrame>
        <p:nvGraphicFramePr>
          <p:cNvPr id="17" name="表格 16">
            <a:extLst>
              <a:ext uri="{FF2B5EF4-FFF2-40B4-BE49-F238E27FC236}">
                <a16:creationId xmlns:a16="http://schemas.microsoft.com/office/drawing/2014/main" xmlns="" id="{D6D4FABF-FF26-4A8D-B4DB-79E16B68AE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2371684"/>
              </p:ext>
            </p:extLst>
          </p:nvPr>
        </p:nvGraphicFramePr>
        <p:xfrm>
          <a:off x="1728979" y="1435125"/>
          <a:ext cx="6173855" cy="9539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8999">
                  <a:extLst>
                    <a:ext uri="{9D8B030D-6E8A-4147-A177-3AD203B41FA5}">
                      <a16:colId xmlns:a16="http://schemas.microsoft.com/office/drawing/2014/main" xmlns="" val="1683576019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4071743922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711473093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4047178364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3295827739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1456287730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2451215585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2952691895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2045322600"/>
                    </a:ext>
                  </a:extLst>
                </a:gridCol>
              </a:tblGrid>
              <a:tr h="46992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购买长度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米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0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7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355147451"/>
                  </a:ext>
                </a:extLst>
              </a:tr>
              <a:tr h="48403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应付钱数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元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863629398"/>
                  </a:ext>
                </a:extLst>
              </a:tr>
            </a:tbl>
          </a:graphicData>
        </a:graphic>
      </p:graphicFrame>
      <p:sp>
        <p:nvSpPr>
          <p:cNvPr id="18" name="Rectangle 1">
            <a:extLst>
              <a:ext uri="{FF2B5EF4-FFF2-40B4-BE49-F238E27FC236}">
                <a16:creationId xmlns:a16="http://schemas.microsoft.com/office/drawing/2014/main" xmlns="" id="{56EB2D20-E3ED-42AD-8B73-442325B326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812" y="989796"/>
            <a:ext cx="648072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66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彩带每米售价</a:t>
            </a:r>
            <a:r>
              <a:rPr kumimoji="0" lang="en-US" altLang="zh-CN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kumimoji="0" lang="zh-CN" altLang="en-US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kumimoji="0" lang="en-US" altLang="zh-CN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根据彩带的单价完成下表。</a:t>
            </a:r>
            <a:endParaRPr kumimoji="0" lang="zh-CN" altLang="en-US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658ECE8E-5885-4D68-A924-9EC843C9E785}"/>
              </a:ext>
            </a:extLst>
          </p:cNvPr>
          <p:cNvSpPr/>
          <p:nvPr/>
        </p:nvSpPr>
        <p:spPr>
          <a:xfrm>
            <a:off x="3760676" y="1955616"/>
            <a:ext cx="312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</a:rPr>
              <a:t>0</a:t>
            </a:r>
            <a:endParaRPr lang="zh-CN" altLang="zh-CN" sz="2000" b="1" dirty="0">
              <a:solidFill>
                <a:srgbClr val="FF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5D5F7FC0-1E67-42F0-9F4F-7322D3D027BC}"/>
              </a:ext>
            </a:extLst>
          </p:cNvPr>
          <p:cNvSpPr/>
          <p:nvPr/>
        </p:nvSpPr>
        <p:spPr>
          <a:xfrm>
            <a:off x="4267707" y="1955616"/>
            <a:ext cx="312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</a:rPr>
              <a:t>4</a:t>
            </a:r>
            <a:endParaRPr lang="zh-CN" altLang="zh-CN" sz="2000" b="1" dirty="0">
              <a:solidFill>
                <a:srgbClr val="FF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03845762-B267-4DC5-94F1-AD36EAA143BA}"/>
              </a:ext>
            </a:extLst>
          </p:cNvPr>
          <p:cNvSpPr/>
          <p:nvPr/>
        </p:nvSpPr>
        <p:spPr>
          <a:xfrm>
            <a:off x="4798404" y="1955616"/>
            <a:ext cx="312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</a:rPr>
              <a:t>8</a:t>
            </a:r>
            <a:endParaRPr lang="zh-CN" altLang="zh-CN" sz="2000" b="1" dirty="0">
              <a:solidFill>
                <a:srgbClr val="FF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A77A6B27-4886-46A2-9579-652461519CAB}"/>
              </a:ext>
            </a:extLst>
          </p:cNvPr>
          <p:cNvSpPr/>
          <p:nvPr/>
        </p:nvSpPr>
        <p:spPr>
          <a:xfrm>
            <a:off x="5239153" y="1955616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</a:rPr>
              <a:t>12</a:t>
            </a:r>
            <a:endParaRPr lang="zh-CN" altLang="zh-CN" sz="2000" b="1" dirty="0">
              <a:solidFill>
                <a:srgbClr val="FF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D99D1DA8-80FE-47B9-B204-239EFD48E1EE}"/>
              </a:ext>
            </a:extLst>
          </p:cNvPr>
          <p:cNvSpPr/>
          <p:nvPr/>
        </p:nvSpPr>
        <p:spPr>
          <a:xfrm>
            <a:off x="5819903" y="1955616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</a:rPr>
              <a:t>16</a:t>
            </a:r>
            <a:endParaRPr lang="zh-CN" altLang="zh-CN" sz="2000" b="1" dirty="0">
              <a:solidFill>
                <a:srgbClr val="FF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C7A256DF-02B0-4D34-A6BC-F0431416ED51}"/>
              </a:ext>
            </a:extLst>
          </p:cNvPr>
          <p:cNvSpPr/>
          <p:nvPr/>
        </p:nvSpPr>
        <p:spPr>
          <a:xfrm>
            <a:off x="6374241" y="1955616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</a:rPr>
              <a:t>20</a:t>
            </a:r>
            <a:endParaRPr lang="zh-CN" altLang="zh-CN" sz="2000" b="1" dirty="0">
              <a:solidFill>
                <a:srgbClr val="FF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90F6ACFD-0FCD-4B8F-A0FF-F1100F036A13}"/>
              </a:ext>
            </a:extLst>
          </p:cNvPr>
          <p:cNvSpPr/>
          <p:nvPr/>
        </p:nvSpPr>
        <p:spPr>
          <a:xfrm>
            <a:off x="6898768" y="1955616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</a:rPr>
              <a:t>24</a:t>
            </a:r>
            <a:endParaRPr lang="zh-CN" altLang="zh-CN" sz="2000" b="1" dirty="0">
              <a:solidFill>
                <a:srgbClr val="FF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5A336A57-2B65-4E1E-A48E-6F6A0D3B02E2}"/>
              </a:ext>
            </a:extLst>
          </p:cNvPr>
          <p:cNvSpPr/>
          <p:nvPr/>
        </p:nvSpPr>
        <p:spPr>
          <a:xfrm>
            <a:off x="7376549" y="1955616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</a:rPr>
              <a:t>28</a:t>
            </a:r>
            <a:endParaRPr lang="zh-CN" altLang="zh-CN" sz="2000" b="1" dirty="0">
              <a:solidFill>
                <a:srgbClr val="FF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24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探究新知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9" name="图片 28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0" name="文本框 26">
              <a:hlinkClick r:id="rId7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85475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9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A8AA7419-4369-4F9A-98B3-B67DC3E8E6BC}"/>
              </a:ext>
            </a:extLst>
          </p:cNvPr>
          <p:cNvGrpSpPr/>
          <p:nvPr/>
        </p:nvGrpSpPr>
        <p:grpSpPr>
          <a:xfrm>
            <a:off x="329709" y="1069109"/>
            <a:ext cx="1166673" cy="1045108"/>
            <a:chOff x="670145" y="1457273"/>
            <a:chExt cx="1555361" cy="1393477"/>
          </a:xfrm>
        </p:grpSpPr>
        <p:pic>
          <p:nvPicPr>
            <p:cNvPr id="15" name="图片 14" descr="28Z58PICt4r.jpg">
              <a:extLst>
                <a:ext uri="{FF2B5EF4-FFF2-40B4-BE49-F238E27FC236}">
                  <a16:creationId xmlns:a16="http://schemas.microsoft.com/office/drawing/2014/main" xmlns="" id="{2042163D-9FEA-41E1-BA31-866D25F9E8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670145" y="1457273"/>
              <a:ext cx="1555361" cy="1393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DC30B8CB-B3B6-4F40-A5EB-C0EE5BD9FC43}"/>
                </a:ext>
              </a:extLst>
            </p:cNvPr>
            <p:cNvSpPr/>
            <p:nvPr/>
          </p:nvSpPr>
          <p:spPr>
            <a:xfrm>
              <a:off x="904196" y="2277729"/>
              <a:ext cx="970652" cy="553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1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例 </a:t>
              </a:r>
              <a:r>
                <a:rPr lang="en-US" altLang="zh-CN" sz="21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aphicFrame>
        <p:nvGraphicFramePr>
          <p:cNvPr id="17" name="表格 16">
            <a:extLst>
              <a:ext uri="{FF2B5EF4-FFF2-40B4-BE49-F238E27FC236}">
                <a16:creationId xmlns:a16="http://schemas.microsoft.com/office/drawing/2014/main" xmlns="" id="{D6D4FABF-FF26-4A8D-B4DB-79E16B68AE21}"/>
              </a:ext>
            </a:extLst>
          </p:cNvPr>
          <p:cNvGraphicFramePr>
            <a:graphicFrameLocks noGrp="1"/>
          </p:cNvGraphicFramePr>
          <p:nvPr/>
        </p:nvGraphicFramePr>
        <p:xfrm>
          <a:off x="1728979" y="1435125"/>
          <a:ext cx="6173855" cy="9539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8999">
                  <a:extLst>
                    <a:ext uri="{9D8B030D-6E8A-4147-A177-3AD203B41FA5}">
                      <a16:colId xmlns:a16="http://schemas.microsoft.com/office/drawing/2014/main" xmlns="" val="1683576019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4071743922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711473093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4047178364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3295827739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1456287730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2451215585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2952691895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2045322600"/>
                    </a:ext>
                  </a:extLst>
                </a:gridCol>
              </a:tblGrid>
              <a:tr h="46992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购买长度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米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0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7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355147451"/>
                  </a:ext>
                </a:extLst>
              </a:tr>
              <a:tr h="48403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应付钱数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元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863629398"/>
                  </a:ext>
                </a:extLst>
              </a:tr>
            </a:tbl>
          </a:graphicData>
        </a:graphic>
      </p:graphicFrame>
      <p:sp>
        <p:nvSpPr>
          <p:cNvPr id="18" name="Rectangle 1">
            <a:extLst>
              <a:ext uri="{FF2B5EF4-FFF2-40B4-BE49-F238E27FC236}">
                <a16:creationId xmlns:a16="http://schemas.microsoft.com/office/drawing/2014/main" xmlns="" id="{56EB2D20-E3ED-42AD-8B73-442325B326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812" y="989796"/>
            <a:ext cx="648072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66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彩带每米售价</a:t>
            </a:r>
            <a:r>
              <a:rPr kumimoji="0" lang="en-US" altLang="zh-CN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kumimoji="0" lang="zh-CN" altLang="en-US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kumimoji="0" lang="en-US" altLang="zh-CN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根据彩带的单价完成下表。</a:t>
            </a:r>
            <a:endParaRPr kumimoji="0" lang="zh-CN" altLang="en-US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658ECE8E-5885-4D68-A924-9EC843C9E785}"/>
              </a:ext>
            </a:extLst>
          </p:cNvPr>
          <p:cNvSpPr/>
          <p:nvPr/>
        </p:nvSpPr>
        <p:spPr>
          <a:xfrm>
            <a:off x="3760676" y="1955616"/>
            <a:ext cx="312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</a:rPr>
              <a:t>0</a:t>
            </a:r>
            <a:endParaRPr lang="zh-CN" altLang="zh-CN" sz="2000" b="1" dirty="0">
              <a:solidFill>
                <a:srgbClr val="FF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5D5F7FC0-1E67-42F0-9F4F-7322D3D027BC}"/>
              </a:ext>
            </a:extLst>
          </p:cNvPr>
          <p:cNvSpPr/>
          <p:nvPr/>
        </p:nvSpPr>
        <p:spPr>
          <a:xfrm>
            <a:off x="4267707" y="1955616"/>
            <a:ext cx="312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</a:rPr>
              <a:t>4</a:t>
            </a:r>
            <a:endParaRPr lang="zh-CN" altLang="zh-CN" sz="2000" b="1" dirty="0">
              <a:solidFill>
                <a:srgbClr val="FF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03845762-B267-4DC5-94F1-AD36EAA143BA}"/>
              </a:ext>
            </a:extLst>
          </p:cNvPr>
          <p:cNvSpPr/>
          <p:nvPr/>
        </p:nvSpPr>
        <p:spPr>
          <a:xfrm>
            <a:off x="4798404" y="1955616"/>
            <a:ext cx="312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</a:rPr>
              <a:t>8</a:t>
            </a:r>
            <a:endParaRPr lang="zh-CN" altLang="zh-CN" sz="2000" b="1" dirty="0">
              <a:solidFill>
                <a:srgbClr val="FF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A77A6B27-4886-46A2-9579-652461519CAB}"/>
              </a:ext>
            </a:extLst>
          </p:cNvPr>
          <p:cNvSpPr/>
          <p:nvPr/>
        </p:nvSpPr>
        <p:spPr>
          <a:xfrm>
            <a:off x="5239153" y="1955616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</a:rPr>
              <a:t>12</a:t>
            </a:r>
            <a:endParaRPr lang="zh-CN" altLang="zh-CN" sz="2000" b="1" dirty="0">
              <a:solidFill>
                <a:srgbClr val="FF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D99D1DA8-80FE-47B9-B204-239EFD48E1EE}"/>
              </a:ext>
            </a:extLst>
          </p:cNvPr>
          <p:cNvSpPr/>
          <p:nvPr/>
        </p:nvSpPr>
        <p:spPr>
          <a:xfrm>
            <a:off x="5819903" y="1955616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</a:rPr>
              <a:t>16</a:t>
            </a:r>
            <a:endParaRPr lang="zh-CN" altLang="zh-CN" sz="2000" b="1" dirty="0">
              <a:solidFill>
                <a:srgbClr val="FF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C7A256DF-02B0-4D34-A6BC-F0431416ED51}"/>
              </a:ext>
            </a:extLst>
          </p:cNvPr>
          <p:cNvSpPr/>
          <p:nvPr/>
        </p:nvSpPr>
        <p:spPr>
          <a:xfrm>
            <a:off x="6374241" y="1955616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</a:rPr>
              <a:t>20</a:t>
            </a:r>
            <a:endParaRPr lang="zh-CN" altLang="zh-CN" sz="2000" b="1" dirty="0">
              <a:solidFill>
                <a:srgbClr val="FF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90F6ACFD-0FCD-4B8F-A0FF-F1100F036A13}"/>
              </a:ext>
            </a:extLst>
          </p:cNvPr>
          <p:cNvSpPr/>
          <p:nvPr/>
        </p:nvSpPr>
        <p:spPr>
          <a:xfrm>
            <a:off x="6898768" y="1955616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</a:rPr>
              <a:t>24</a:t>
            </a:r>
            <a:endParaRPr lang="zh-CN" altLang="zh-CN" sz="2000" b="1" dirty="0">
              <a:solidFill>
                <a:srgbClr val="FF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5A336A57-2B65-4E1E-A48E-6F6A0D3B02E2}"/>
              </a:ext>
            </a:extLst>
          </p:cNvPr>
          <p:cNvSpPr/>
          <p:nvPr/>
        </p:nvSpPr>
        <p:spPr>
          <a:xfrm>
            <a:off x="7376549" y="1955616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</a:rPr>
              <a:t>28</a:t>
            </a:r>
            <a:endParaRPr lang="zh-CN" altLang="zh-CN" sz="2000" b="1" dirty="0">
              <a:solidFill>
                <a:srgbClr val="FF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23" name="Rectangle 2">
            <a:extLst>
              <a:ext uri="{FF2B5EF4-FFF2-40B4-BE49-F238E27FC236}">
                <a16:creationId xmlns:a16="http://schemas.microsoft.com/office/drawing/2014/main" xmlns="" id="{DF120513-338E-4445-8A95-F7F4BDD468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12" y="2532298"/>
            <a:ext cx="8291709" cy="2020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66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　  从表格中可以看出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相对应的买彩带需要的钱数和买彩带的长度</a:t>
            </a:r>
            <a:endParaRPr lang="en-US" altLang="zh-CN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defTabSz="914400">
              <a:lnSpc>
                <a:spcPct val="150000"/>
              </a:lnSpc>
            </a:pP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之间的比值分别为：</a:t>
            </a:r>
            <a:endParaRPr lang="en-US" altLang="zh-CN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defTabSz="914400"/>
            <a:endParaRPr lang="en-US" altLang="zh-CN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defTabSz="914400"/>
            <a:endParaRPr lang="en-US" altLang="zh-CN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defTabSz="914400">
              <a:lnSpc>
                <a:spcPct val="150000"/>
              </a:lnSpc>
            </a:pP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当彩带的单价一定时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买彩带需要的钱数与购买的长度成正比例。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>
                <a:extLst>
                  <a:ext uri="{FF2B5EF4-FFF2-40B4-BE49-F238E27FC236}">
                    <a16:creationId xmlns:a16="http://schemas.microsoft.com/office/drawing/2014/main" xmlns="" id="{F834AFD7-089B-4772-A5A6-79989382CB00}"/>
                  </a:ext>
                </a:extLst>
              </p:cNvPr>
              <p:cNvSpPr/>
              <p:nvPr/>
            </p:nvSpPr>
            <p:spPr>
              <a:xfrm>
                <a:off x="2344349" y="3482043"/>
                <a:ext cx="4887646" cy="5945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indent="26670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0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000" b="1" smtClean="0">
                            <a:solidFill>
                              <a:srgbClr val="FF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4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000" b="1" smtClean="0">
                            <a:solidFill>
                              <a:srgbClr val="FF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1</m:t>
                        </m:r>
                      </m:den>
                    </m:f>
                  </m:oMath>
                </a14:m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=4,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0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000" b="1" smtClean="0">
                            <a:solidFill>
                              <a:srgbClr val="FF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8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000" b="1" smtClean="0">
                            <a:solidFill>
                              <a:srgbClr val="FF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=4,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0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000" b="1" smtClean="0">
                            <a:solidFill>
                              <a:srgbClr val="FF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12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000" b="1" smtClean="0">
                            <a:solidFill>
                              <a:srgbClr val="FF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=4,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0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000" b="1" smtClean="0">
                            <a:solidFill>
                              <a:srgbClr val="FF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16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000" b="1" smtClean="0">
                            <a:solidFill>
                              <a:srgbClr val="FF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=4,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0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000" b="1" smtClean="0">
                            <a:solidFill>
                              <a:srgbClr val="FF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20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000" b="1" smtClean="0">
                            <a:solidFill>
                              <a:srgbClr val="FF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=4,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0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000" b="1" smtClean="0">
                            <a:solidFill>
                              <a:srgbClr val="FF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24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000" b="1" smtClean="0">
                            <a:solidFill>
                              <a:srgbClr val="FF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=4,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0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000" b="1" smtClean="0">
                            <a:solidFill>
                              <a:srgbClr val="FF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28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000" b="1" smtClean="0">
                            <a:solidFill>
                              <a:srgbClr val="FF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=4</a:t>
                </a:r>
                <a:r>
                  <a:rPr lang="zh-CN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>
                <a:extLst>
                  <a:ext uri="{FF2B5EF4-FFF2-40B4-BE49-F238E27FC236}">
                    <a16:creationId xmlns:a16="http://schemas.microsoft.com/office/drawing/2014/main" id="{F834AFD7-089B-4772-A5A6-79989382CB0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4349" y="3482043"/>
                <a:ext cx="4887646" cy="594586"/>
              </a:xfrm>
              <a:prstGeom prst="rect">
                <a:avLst/>
              </a:prstGeom>
              <a:blipFill>
                <a:blip r:embed="rId9"/>
                <a:stretch>
                  <a:fillRect b="-306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7" name="组合 2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8" name="图片 27">
              <a:hlinkClick r:id="rId10" action="ppaction://hlinksldjump"/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9" name="文本框 26">
              <a:hlinkClick r:id="rId12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42917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A8AA7419-4369-4F9A-98B3-B67DC3E8E6BC}"/>
              </a:ext>
            </a:extLst>
          </p:cNvPr>
          <p:cNvGrpSpPr/>
          <p:nvPr/>
        </p:nvGrpSpPr>
        <p:grpSpPr>
          <a:xfrm>
            <a:off x="329709" y="1069109"/>
            <a:ext cx="1166673" cy="1045108"/>
            <a:chOff x="670145" y="1457273"/>
            <a:chExt cx="1555361" cy="1393477"/>
          </a:xfrm>
        </p:grpSpPr>
        <p:pic>
          <p:nvPicPr>
            <p:cNvPr id="15" name="图片 14" descr="28Z58PICt4r.jpg">
              <a:extLst>
                <a:ext uri="{FF2B5EF4-FFF2-40B4-BE49-F238E27FC236}">
                  <a16:creationId xmlns:a16="http://schemas.microsoft.com/office/drawing/2014/main" xmlns="" id="{2042163D-9FEA-41E1-BA31-866D25F9E8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670145" y="1457273"/>
              <a:ext cx="1555361" cy="1393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DC30B8CB-B3B6-4F40-A5EB-C0EE5BD9FC43}"/>
                </a:ext>
              </a:extLst>
            </p:cNvPr>
            <p:cNvSpPr/>
            <p:nvPr/>
          </p:nvSpPr>
          <p:spPr>
            <a:xfrm>
              <a:off x="904196" y="2277729"/>
              <a:ext cx="970652" cy="553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1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例 </a:t>
              </a:r>
              <a:r>
                <a:rPr lang="en-US" altLang="zh-CN" sz="21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aphicFrame>
        <p:nvGraphicFramePr>
          <p:cNvPr id="17" name="表格 16">
            <a:extLst>
              <a:ext uri="{FF2B5EF4-FFF2-40B4-BE49-F238E27FC236}">
                <a16:creationId xmlns:a16="http://schemas.microsoft.com/office/drawing/2014/main" xmlns="" id="{D6D4FABF-FF26-4A8D-B4DB-79E16B68AE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6108797"/>
              </p:ext>
            </p:extLst>
          </p:nvPr>
        </p:nvGraphicFramePr>
        <p:xfrm>
          <a:off x="1902638" y="973783"/>
          <a:ext cx="6173855" cy="7513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8999">
                  <a:extLst>
                    <a:ext uri="{9D8B030D-6E8A-4147-A177-3AD203B41FA5}">
                      <a16:colId xmlns:a16="http://schemas.microsoft.com/office/drawing/2014/main" xmlns="" val="1683576019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4071743922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711473093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4047178364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3295827739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1456287730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2451215585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2952691895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2045322600"/>
                    </a:ext>
                  </a:extLst>
                </a:gridCol>
              </a:tblGrid>
              <a:tr h="37011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购买长度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米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0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7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355147451"/>
                  </a:ext>
                </a:extLst>
              </a:tr>
              <a:tr h="38122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应付钱数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元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863629398"/>
                  </a:ext>
                </a:extLst>
              </a:tr>
            </a:tbl>
          </a:graphicData>
        </a:graphic>
      </p:graphicFrame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48FBAF35-9C02-4BE5-AB8B-62CA1B08B985}"/>
              </a:ext>
            </a:extLst>
          </p:cNvPr>
          <p:cNvGrpSpPr/>
          <p:nvPr/>
        </p:nvGrpSpPr>
        <p:grpSpPr>
          <a:xfrm>
            <a:off x="3923928" y="1307544"/>
            <a:ext cx="4057019" cy="400110"/>
            <a:chOff x="3923928" y="1307544"/>
            <a:chExt cx="4057019" cy="400110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658ECE8E-5885-4D68-A924-9EC843C9E785}"/>
                </a:ext>
              </a:extLst>
            </p:cNvPr>
            <p:cNvSpPr/>
            <p:nvPr/>
          </p:nvSpPr>
          <p:spPr>
            <a:xfrm>
              <a:off x="3923928" y="1307544"/>
              <a:ext cx="31290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0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5D5F7FC0-1E67-42F0-9F4F-7322D3D027BC}"/>
                </a:ext>
              </a:extLst>
            </p:cNvPr>
            <p:cNvSpPr/>
            <p:nvPr/>
          </p:nvSpPr>
          <p:spPr>
            <a:xfrm>
              <a:off x="4430959" y="1307544"/>
              <a:ext cx="31290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4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03845762-B267-4DC5-94F1-AD36EAA143BA}"/>
                </a:ext>
              </a:extLst>
            </p:cNvPr>
            <p:cNvSpPr/>
            <p:nvPr/>
          </p:nvSpPr>
          <p:spPr>
            <a:xfrm>
              <a:off x="4961656" y="1307544"/>
              <a:ext cx="31290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8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A77A6B27-4886-46A2-9579-652461519CAB}"/>
                </a:ext>
              </a:extLst>
            </p:cNvPr>
            <p:cNvSpPr/>
            <p:nvPr/>
          </p:nvSpPr>
          <p:spPr>
            <a:xfrm>
              <a:off x="5402405" y="1307544"/>
              <a:ext cx="44114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12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D99D1DA8-80FE-47B9-B204-239EFD48E1EE}"/>
                </a:ext>
              </a:extLst>
            </p:cNvPr>
            <p:cNvSpPr/>
            <p:nvPr/>
          </p:nvSpPr>
          <p:spPr>
            <a:xfrm>
              <a:off x="5983155" y="1307544"/>
              <a:ext cx="44114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16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C7A256DF-02B0-4D34-A6BC-F0431416ED51}"/>
                </a:ext>
              </a:extLst>
            </p:cNvPr>
            <p:cNvSpPr/>
            <p:nvPr/>
          </p:nvSpPr>
          <p:spPr>
            <a:xfrm>
              <a:off x="6537493" y="1307544"/>
              <a:ext cx="44114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20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90F6ACFD-0FCD-4B8F-A0FF-F1100F036A13}"/>
                </a:ext>
              </a:extLst>
            </p:cNvPr>
            <p:cNvSpPr/>
            <p:nvPr/>
          </p:nvSpPr>
          <p:spPr>
            <a:xfrm>
              <a:off x="7062020" y="1307544"/>
              <a:ext cx="44114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24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5A336A57-2B65-4E1E-A48E-6F6A0D3B02E2}"/>
                </a:ext>
              </a:extLst>
            </p:cNvPr>
            <p:cNvSpPr/>
            <p:nvPr/>
          </p:nvSpPr>
          <p:spPr>
            <a:xfrm>
              <a:off x="7539801" y="1307544"/>
              <a:ext cx="44114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28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</p:grp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67D93A75-595E-4A5E-93BE-6109F49D0663}"/>
              </a:ext>
            </a:extLst>
          </p:cNvPr>
          <p:cNvSpPr/>
          <p:nvPr/>
        </p:nvSpPr>
        <p:spPr>
          <a:xfrm>
            <a:off x="4849658" y="2152245"/>
            <a:ext cx="3666880" cy="2328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观察方格纸图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我们发现</a:t>
            </a:r>
            <a:endParaRPr lang="en-US" altLang="zh-CN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图中有一条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横轴</a:t>
            </a: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和一条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纵轴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</a:p>
          <a:p>
            <a:pPr indent="2667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横轴上的数分别表示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买彩带</a:t>
            </a:r>
            <a:endParaRPr lang="en-US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的长度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纵轴上的数分别表示</a:t>
            </a:r>
            <a:endParaRPr lang="en-US" altLang="zh-CN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应付的钱数</a:t>
            </a: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46E2C28C-713A-47E8-9FF4-ED1B61E8C7E2}"/>
              </a:ext>
            </a:extLst>
          </p:cNvPr>
          <p:cNvSpPr/>
          <p:nvPr/>
        </p:nvSpPr>
        <p:spPr>
          <a:xfrm>
            <a:off x="2351592" y="437590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绘制图象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xmlns="" id="{63D8A658-7AE2-4CA8-93EA-54526ADAC3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8079949"/>
              </p:ext>
            </p:extLst>
          </p:nvPr>
        </p:nvGraphicFramePr>
        <p:xfrm>
          <a:off x="2416997" y="2209462"/>
          <a:ext cx="2320496" cy="292608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90062">
                  <a:extLst>
                    <a:ext uri="{9D8B030D-6E8A-4147-A177-3AD203B41FA5}">
                      <a16:colId xmlns:a16="http://schemas.microsoft.com/office/drawing/2014/main" xmlns="" val="2697903634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982792476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1081397809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1590490642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4182501819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522794703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3066626585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1843116604"/>
                    </a:ext>
                  </a:extLst>
                </a:gridCol>
              </a:tblGrid>
              <a:tr h="300737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982267665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17233820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196346484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55655981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338173279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128684922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638003347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38737254"/>
                  </a:ext>
                </a:extLst>
              </a:tr>
            </a:tbl>
          </a:graphicData>
        </a:graphic>
      </p:graphicFrame>
      <p:cxnSp>
        <p:nvCxnSpPr>
          <p:cNvPr id="7" name="直接箭头连接符 6">
            <a:extLst>
              <a:ext uri="{FF2B5EF4-FFF2-40B4-BE49-F238E27FC236}">
                <a16:creationId xmlns:a16="http://schemas.microsoft.com/office/drawing/2014/main" xmlns="" id="{C1D17045-BFE5-4A99-A024-C499BA5751F9}"/>
              </a:ext>
            </a:extLst>
          </p:cNvPr>
          <p:cNvCxnSpPr/>
          <p:nvPr/>
        </p:nvCxnSpPr>
        <p:spPr>
          <a:xfrm>
            <a:off x="2416997" y="4647862"/>
            <a:ext cx="2582993" cy="0"/>
          </a:xfrm>
          <a:prstGeom prst="straightConnector1">
            <a:avLst/>
          </a:prstGeom>
          <a:ln w="19050">
            <a:solidFill>
              <a:srgbClr val="6E467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28">
            <a:extLst>
              <a:ext uri="{FF2B5EF4-FFF2-40B4-BE49-F238E27FC236}">
                <a16:creationId xmlns:a16="http://schemas.microsoft.com/office/drawing/2014/main" xmlns="" id="{81581204-60D6-4BB2-94D1-D996797B2D92}"/>
              </a:ext>
            </a:extLst>
          </p:cNvPr>
          <p:cNvCxnSpPr>
            <a:cxnSpLocks/>
          </p:cNvCxnSpPr>
          <p:nvPr/>
        </p:nvCxnSpPr>
        <p:spPr>
          <a:xfrm rot="16200000">
            <a:off x="1125502" y="3356365"/>
            <a:ext cx="2582993" cy="0"/>
          </a:xfrm>
          <a:prstGeom prst="straightConnector1">
            <a:avLst/>
          </a:prstGeom>
          <a:ln w="19050">
            <a:solidFill>
              <a:srgbClr val="6E467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DC05DF71-2C7F-4DDF-8CCB-46EBE533AE42}"/>
              </a:ext>
            </a:extLst>
          </p:cNvPr>
          <p:cNvSpPr txBox="1"/>
          <p:nvPr/>
        </p:nvSpPr>
        <p:spPr>
          <a:xfrm>
            <a:off x="2283514" y="4651013"/>
            <a:ext cx="23204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/>
              <a:t>0 1 2 3 4 5 6 7</a:t>
            </a:r>
            <a:endParaRPr lang="zh-CN" altLang="en-US" dirty="0"/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75456349-697E-4365-9BB3-653003E89551}"/>
              </a:ext>
            </a:extLst>
          </p:cNvPr>
          <p:cNvSpPr/>
          <p:nvPr/>
        </p:nvSpPr>
        <p:spPr>
          <a:xfrm>
            <a:off x="4133160" y="4602966"/>
            <a:ext cx="19314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购买长度（米）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97834E88-6F58-4F57-A165-0495D0A100EC}"/>
              </a:ext>
            </a:extLst>
          </p:cNvPr>
          <p:cNvSpPr txBox="1"/>
          <p:nvPr/>
        </p:nvSpPr>
        <p:spPr>
          <a:xfrm>
            <a:off x="2046278" y="1973526"/>
            <a:ext cx="636146" cy="2519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dirty="0"/>
              <a:t> </a:t>
            </a:r>
          </a:p>
          <a:p>
            <a:pPr>
              <a:lnSpc>
                <a:spcPts val="2400"/>
              </a:lnSpc>
            </a:pPr>
            <a:r>
              <a:rPr lang="en-US" altLang="zh-CN" dirty="0"/>
              <a:t>28 </a:t>
            </a:r>
          </a:p>
          <a:p>
            <a:pPr>
              <a:lnSpc>
                <a:spcPts val="2400"/>
              </a:lnSpc>
            </a:pPr>
            <a:r>
              <a:rPr lang="en-US" altLang="zh-CN" dirty="0"/>
              <a:t>24 </a:t>
            </a:r>
          </a:p>
          <a:p>
            <a:pPr>
              <a:lnSpc>
                <a:spcPts val="2400"/>
              </a:lnSpc>
            </a:pPr>
            <a:r>
              <a:rPr lang="en-US" altLang="zh-CN" dirty="0"/>
              <a:t>20 </a:t>
            </a:r>
          </a:p>
          <a:p>
            <a:pPr>
              <a:lnSpc>
                <a:spcPts val="2400"/>
              </a:lnSpc>
            </a:pPr>
            <a:r>
              <a:rPr lang="en-US" altLang="zh-CN" dirty="0"/>
              <a:t>16 </a:t>
            </a:r>
          </a:p>
          <a:p>
            <a:pPr>
              <a:lnSpc>
                <a:spcPts val="2400"/>
              </a:lnSpc>
            </a:pPr>
            <a:r>
              <a:rPr lang="en-US" altLang="zh-CN" dirty="0"/>
              <a:t>12 </a:t>
            </a:r>
          </a:p>
          <a:p>
            <a:pPr>
              <a:lnSpc>
                <a:spcPts val="2400"/>
              </a:lnSpc>
            </a:pPr>
            <a:r>
              <a:rPr lang="en-US" altLang="zh-CN" dirty="0"/>
              <a:t>8 </a:t>
            </a:r>
          </a:p>
          <a:p>
            <a:pPr>
              <a:lnSpc>
                <a:spcPts val="2400"/>
              </a:lnSpc>
            </a:pPr>
            <a:r>
              <a:rPr lang="en-US" altLang="zh-CN" dirty="0"/>
              <a:t>4</a:t>
            </a:r>
            <a:endParaRPr lang="zh-CN" altLang="en-US" dirty="0"/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5571B627-C70F-46B0-9398-54594A5117DC}"/>
              </a:ext>
            </a:extLst>
          </p:cNvPr>
          <p:cNvSpPr/>
          <p:nvPr/>
        </p:nvSpPr>
        <p:spPr>
          <a:xfrm>
            <a:off x="1317778" y="1768923"/>
            <a:ext cx="19314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应付钱数（元）</a:t>
            </a:r>
          </a:p>
        </p:txBody>
      </p:sp>
      <p:sp>
        <p:nvSpPr>
          <p:cNvPr id="30" name="椭圆 29">
            <a:extLst>
              <a:ext uri="{FF2B5EF4-FFF2-40B4-BE49-F238E27FC236}">
                <a16:creationId xmlns:a16="http://schemas.microsoft.com/office/drawing/2014/main" xmlns="" id="{55585390-9794-4CB0-90A5-ECB064699493}"/>
              </a:ext>
            </a:extLst>
          </p:cNvPr>
          <p:cNvSpPr/>
          <p:nvPr/>
        </p:nvSpPr>
        <p:spPr>
          <a:xfrm>
            <a:off x="2381799" y="4628097"/>
            <a:ext cx="70393" cy="7039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>
            <a:extLst>
              <a:ext uri="{FF2B5EF4-FFF2-40B4-BE49-F238E27FC236}">
                <a16:creationId xmlns:a16="http://schemas.microsoft.com/office/drawing/2014/main" xmlns="" id="{48606651-F031-422A-BA5D-2D78A019CEFA}"/>
              </a:ext>
            </a:extLst>
          </p:cNvPr>
          <p:cNvSpPr/>
          <p:nvPr/>
        </p:nvSpPr>
        <p:spPr>
          <a:xfrm>
            <a:off x="2670838" y="4319436"/>
            <a:ext cx="70393" cy="7039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xmlns="" id="{C98F2D2B-18F2-44FE-B5B3-BB33818BEA27}"/>
              </a:ext>
            </a:extLst>
          </p:cNvPr>
          <p:cNvSpPr/>
          <p:nvPr/>
        </p:nvSpPr>
        <p:spPr>
          <a:xfrm>
            <a:off x="2959877" y="4010772"/>
            <a:ext cx="70393" cy="7039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>
            <a:extLst>
              <a:ext uri="{FF2B5EF4-FFF2-40B4-BE49-F238E27FC236}">
                <a16:creationId xmlns:a16="http://schemas.microsoft.com/office/drawing/2014/main" xmlns="" id="{FF5C80E3-B7E5-4CBC-93D3-C7048E8D04C7}"/>
              </a:ext>
            </a:extLst>
          </p:cNvPr>
          <p:cNvSpPr/>
          <p:nvPr/>
        </p:nvSpPr>
        <p:spPr>
          <a:xfrm>
            <a:off x="3248916" y="3702108"/>
            <a:ext cx="70393" cy="7039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>
            <a:extLst>
              <a:ext uri="{FF2B5EF4-FFF2-40B4-BE49-F238E27FC236}">
                <a16:creationId xmlns:a16="http://schemas.microsoft.com/office/drawing/2014/main" xmlns="" id="{17182866-5C3D-4D9D-9B42-09E1DCF6E0E6}"/>
              </a:ext>
            </a:extLst>
          </p:cNvPr>
          <p:cNvSpPr/>
          <p:nvPr/>
        </p:nvSpPr>
        <p:spPr>
          <a:xfrm>
            <a:off x="3537955" y="3393444"/>
            <a:ext cx="70393" cy="7039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>
            <a:extLst>
              <a:ext uri="{FF2B5EF4-FFF2-40B4-BE49-F238E27FC236}">
                <a16:creationId xmlns:a16="http://schemas.microsoft.com/office/drawing/2014/main" xmlns="" id="{C63B6085-3E27-4927-96BA-056F78D8D651}"/>
              </a:ext>
            </a:extLst>
          </p:cNvPr>
          <p:cNvSpPr/>
          <p:nvPr/>
        </p:nvSpPr>
        <p:spPr>
          <a:xfrm>
            <a:off x="3826994" y="3084780"/>
            <a:ext cx="70393" cy="7039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>
            <a:extLst>
              <a:ext uri="{FF2B5EF4-FFF2-40B4-BE49-F238E27FC236}">
                <a16:creationId xmlns:a16="http://schemas.microsoft.com/office/drawing/2014/main" xmlns="" id="{7AEE1AD5-B5A4-4A1F-B30A-C54AB7512DFF}"/>
              </a:ext>
            </a:extLst>
          </p:cNvPr>
          <p:cNvSpPr/>
          <p:nvPr/>
        </p:nvSpPr>
        <p:spPr>
          <a:xfrm>
            <a:off x="4116033" y="2776116"/>
            <a:ext cx="70393" cy="7039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>
            <a:extLst>
              <a:ext uri="{FF2B5EF4-FFF2-40B4-BE49-F238E27FC236}">
                <a16:creationId xmlns:a16="http://schemas.microsoft.com/office/drawing/2014/main" xmlns="" id="{8FDD3479-4B22-408C-8DB1-7822C6CF315C}"/>
              </a:ext>
            </a:extLst>
          </p:cNvPr>
          <p:cNvSpPr/>
          <p:nvPr/>
        </p:nvSpPr>
        <p:spPr>
          <a:xfrm>
            <a:off x="4405070" y="2467452"/>
            <a:ext cx="70393" cy="7039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xmlns="" id="{CDA5540A-9F58-4B75-927C-E1D7259B876B}"/>
              </a:ext>
            </a:extLst>
          </p:cNvPr>
          <p:cNvCxnSpPr>
            <a:stCxn id="30" idx="0"/>
          </p:cNvCxnSpPr>
          <p:nvPr/>
        </p:nvCxnSpPr>
        <p:spPr>
          <a:xfrm flipV="1">
            <a:off x="2416996" y="2356703"/>
            <a:ext cx="2144599" cy="227139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组合 4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45" name="图片 44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46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229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33" grpId="0"/>
      <p:bldP spid="34" grpId="0"/>
      <p:bldP spid="30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A8AA7419-4369-4F9A-98B3-B67DC3E8E6BC}"/>
              </a:ext>
            </a:extLst>
          </p:cNvPr>
          <p:cNvGrpSpPr/>
          <p:nvPr/>
        </p:nvGrpSpPr>
        <p:grpSpPr>
          <a:xfrm>
            <a:off x="329709" y="1069109"/>
            <a:ext cx="1166673" cy="1045108"/>
            <a:chOff x="670145" y="1457273"/>
            <a:chExt cx="1555361" cy="1393477"/>
          </a:xfrm>
        </p:grpSpPr>
        <p:pic>
          <p:nvPicPr>
            <p:cNvPr id="15" name="图片 14" descr="28Z58PICt4r.jpg">
              <a:extLst>
                <a:ext uri="{FF2B5EF4-FFF2-40B4-BE49-F238E27FC236}">
                  <a16:creationId xmlns:a16="http://schemas.microsoft.com/office/drawing/2014/main" xmlns="" id="{2042163D-9FEA-41E1-BA31-866D25F9E8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670145" y="1457273"/>
              <a:ext cx="1555361" cy="1393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DC30B8CB-B3B6-4F40-A5EB-C0EE5BD9FC43}"/>
                </a:ext>
              </a:extLst>
            </p:cNvPr>
            <p:cNvSpPr/>
            <p:nvPr/>
          </p:nvSpPr>
          <p:spPr>
            <a:xfrm>
              <a:off x="904196" y="2277729"/>
              <a:ext cx="970652" cy="553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1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例 </a:t>
              </a:r>
              <a:r>
                <a:rPr lang="en-US" altLang="zh-CN" sz="21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aphicFrame>
        <p:nvGraphicFramePr>
          <p:cNvPr id="17" name="表格 16">
            <a:extLst>
              <a:ext uri="{FF2B5EF4-FFF2-40B4-BE49-F238E27FC236}">
                <a16:creationId xmlns:a16="http://schemas.microsoft.com/office/drawing/2014/main" xmlns="" id="{D6D4FABF-FF26-4A8D-B4DB-79E16B68AE21}"/>
              </a:ext>
            </a:extLst>
          </p:cNvPr>
          <p:cNvGraphicFramePr>
            <a:graphicFrameLocks noGrp="1"/>
          </p:cNvGraphicFramePr>
          <p:nvPr/>
        </p:nvGraphicFramePr>
        <p:xfrm>
          <a:off x="1902638" y="973783"/>
          <a:ext cx="6173855" cy="7513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8999">
                  <a:extLst>
                    <a:ext uri="{9D8B030D-6E8A-4147-A177-3AD203B41FA5}">
                      <a16:colId xmlns:a16="http://schemas.microsoft.com/office/drawing/2014/main" xmlns="" val="1683576019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4071743922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711473093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4047178364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3295827739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1456287730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2451215585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2952691895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2045322600"/>
                    </a:ext>
                  </a:extLst>
                </a:gridCol>
              </a:tblGrid>
              <a:tr h="37011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购买长度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米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0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7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355147451"/>
                  </a:ext>
                </a:extLst>
              </a:tr>
              <a:tr h="38122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应付钱数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元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863629398"/>
                  </a:ext>
                </a:extLst>
              </a:tr>
            </a:tbl>
          </a:graphicData>
        </a:graphic>
      </p:graphicFrame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48FBAF35-9C02-4BE5-AB8B-62CA1B08B985}"/>
              </a:ext>
            </a:extLst>
          </p:cNvPr>
          <p:cNvGrpSpPr/>
          <p:nvPr/>
        </p:nvGrpSpPr>
        <p:grpSpPr>
          <a:xfrm>
            <a:off x="3923928" y="1307544"/>
            <a:ext cx="4057019" cy="400110"/>
            <a:chOff x="3923928" y="1307544"/>
            <a:chExt cx="4057019" cy="400110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658ECE8E-5885-4D68-A924-9EC843C9E785}"/>
                </a:ext>
              </a:extLst>
            </p:cNvPr>
            <p:cNvSpPr/>
            <p:nvPr/>
          </p:nvSpPr>
          <p:spPr>
            <a:xfrm>
              <a:off x="3923928" y="1307544"/>
              <a:ext cx="31290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0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5D5F7FC0-1E67-42F0-9F4F-7322D3D027BC}"/>
                </a:ext>
              </a:extLst>
            </p:cNvPr>
            <p:cNvSpPr/>
            <p:nvPr/>
          </p:nvSpPr>
          <p:spPr>
            <a:xfrm>
              <a:off x="4430959" y="1307544"/>
              <a:ext cx="31290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4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03845762-B267-4DC5-94F1-AD36EAA143BA}"/>
                </a:ext>
              </a:extLst>
            </p:cNvPr>
            <p:cNvSpPr/>
            <p:nvPr/>
          </p:nvSpPr>
          <p:spPr>
            <a:xfrm>
              <a:off x="4961656" y="1307544"/>
              <a:ext cx="31290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8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A77A6B27-4886-46A2-9579-652461519CAB}"/>
                </a:ext>
              </a:extLst>
            </p:cNvPr>
            <p:cNvSpPr/>
            <p:nvPr/>
          </p:nvSpPr>
          <p:spPr>
            <a:xfrm>
              <a:off x="5402405" y="1307544"/>
              <a:ext cx="44114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12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D99D1DA8-80FE-47B9-B204-239EFD48E1EE}"/>
                </a:ext>
              </a:extLst>
            </p:cNvPr>
            <p:cNvSpPr/>
            <p:nvPr/>
          </p:nvSpPr>
          <p:spPr>
            <a:xfrm>
              <a:off x="5983155" y="1307544"/>
              <a:ext cx="44114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16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C7A256DF-02B0-4D34-A6BC-F0431416ED51}"/>
                </a:ext>
              </a:extLst>
            </p:cNvPr>
            <p:cNvSpPr/>
            <p:nvPr/>
          </p:nvSpPr>
          <p:spPr>
            <a:xfrm>
              <a:off x="6537493" y="1307544"/>
              <a:ext cx="44114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20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90F6ACFD-0FCD-4B8F-A0FF-F1100F036A13}"/>
                </a:ext>
              </a:extLst>
            </p:cNvPr>
            <p:cNvSpPr/>
            <p:nvPr/>
          </p:nvSpPr>
          <p:spPr>
            <a:xfrm>
              <a:off x="7062020" y="1307544"/>
              <a:ext cx="44114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24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5A336A57-2B65-4E1E-A48E-6F6A0D3B02E2}"/>
                </a:ext>
              </a:extLst>
            </p:cNvPr>
            <p:cNvSpPr/>
            <p:nvPr/>
          </p:nvSpPr>
          <p:spPr>
            <a:xfrm>
              <a:off x="7539801" y="1307544"/>
              <a:ext cx="44114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28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</p:grp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46E2C28C-713A-47E8-9FF4-ED1B61E8C7E2}"/>
              </a:ext>
            </a:extLst>
          </p:cNvPr>
          <p:cNvSpPr/>
          <p:nvPr/>
        </p:nvSpPr>
        <p:spPr>
          <a:xfrm>
            <a:off x="2351592" y="437590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绘制图象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xmlns="" id="{63D8A658-7AE2-4CA8-93EA-54526ADAC340}"/>
              </a:ext>
            </a:extLst>
          </p:cNvPr>
          <p:cNvGraphicFramePr>
            <a:graphicFrameLocks noGrp="1"/>
          </p:cNvGraphicFramePr>
          <p:nvPr/>
        </p:nvGraphicFramePr>
        <p:xfrm>
          <a:off x="2416997" y="2209462"/>
          <a:ext cx="2320496" cy="292608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90062">
                  <a:extLst>
                    <a:ext uri="{9D8B030D-6E8A-4147-A177-3AD203B41FA5}">
                      <a16:colId xmlns:a16="http://schemas.microsoft.com/office/drawing/2014/main" xmlns="" val="2697903634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982792476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1081397809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1590490642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4182501819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522794703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3066626585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1843116604"/>
                    </a:ext>
                  </a:extLst>
                </a:gridCol>
              </a:tblGrid>
              <a:tr h="300737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982267665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17233820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196346484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55655981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338173279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128684922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638003347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38737254"/>
                  </a:ext>
                </a:extLst>
              </a:tr>
            </a:tbl>
          </a:graphicData>
        </a:graphic>
      </p:graphicFrame>
      <p:cxnSp>
        <p:nvCxnSpPr>
          <p:cNvPr id="7" name="直接箭头连接符 6">
            <a:extLst>
              <a:ext uri="{FF2B5EF4-FFF2-40B4-BE49-F238E27FC236}">
                <a16:creationId xmlns:a16="http://schemas.microsoft.com/office/drawing/2014/main" xmlns="" id="{C1D17045-BFE5-4A99-A024-C499BA5751F9}"/>
              </a:ext>
            </a:extLst>
          </p:cNvPr>
          <p:cNvCxnSpPr/>
          <p:nvPr/>
        </p:nvCxnSpPr>
        <p:spPr>
          <a:xfrm>
            <a:off x="2416997" y="4647862"/>
            <a:ext cx="2582993" cy="0"/>
          </a:xfrm>
          <a:prstGeom prst="straightConnector1">
            <a:avLst/>
          </a:prstGeom>
          <a:ln w="19050">
            <a:solidFill>
              <a:srgbClr val="6E467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28">
            <a:extLst>
              <a:ext uri="{FF2B5EF4-FFF2-40B4-BE49-F238E27FC236}">
                <a16:creationId xmlns:a16="http://schemas.microsoft.com/office/drawing/2014/main" xmlns="" id="{81581204-60D6-4BB2-94D1-D996797B2D92}"/>
              </a:ext>
            </a:extLst>
          </p:cNvPr>
          <p:cNvCxnSpPr>
            <a:cxnSpLocks/>
          </p:cNvCxnSpPr>
          <p:nvPr/>
        </p:nvCxnSpPr>
        <p:spPr>
          <a:xfrm rot="16200000">
            <a:off x="1125502" y="3356365"/>
            <a:ext cx="2582993" cy="0"/>
          </a:xfrm>
          <a:prstGeom prst="straightConnector1">
            <a:avLst/>
          </a:prstGeom>
          <a:ln w="19050">
            <a:solidFill>
              <a:srgbClr val="6E467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DC05DF71-2C7F-4DDF-8CCB-46EBE533AE42}"/>
              </a:ext>
            </a:extLst>
          </p:cNvPr>
          <p:cNvSpPr txBox="1"/>
          <p:nvPr/>
        </p:nvSpPr>
        <p:spPr>
          <a:xfrm>
            <a:off x="2283514" y="4651013"/>
            <a:ext cx="23204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/>
              <a:t>0 1 2 3 4 5 6 7</a:t>
            </a:r>
            <a:endParaRPr lang="zh-CN" altLang="en-US" dirty="0"/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75456349-697E-4365-9BB3-653003E89551}"/>
              </a:ext>
            </a:extLst>
          </p:cNvPr>
          <p:cNvSpPr/>
          <p:nvPr/>
        </p:nvSpPr>
        <p:spPr>
          <a:xfrm>
            <a:off x="4133160" y="4602966"/>
            <a:ext cx="19314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购买长度（米）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97834E88-6F58-4F57-A165-0495D0A100EC}"/>
              </a:ext>
            </a:extLst>
          </p:cNvPr>
          <p:cNvSpPr txBox="1"/>
          <p:nvPr/>
        </p:nvSpPr>
        <p:spPr>
          <a:xfrm>
            <a:off x="2046278" y="1973526"/>
            <a:ext cx="636146" cy="2519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dirty="0"/>
              <a:t> </a:t>
            </a:r>
          </a:p>
          <a:p>
            <a:pPr>
              <a:lnSpc>
                <a:spcPts val="2400"/>
              </a:lnSpc>
            </a:pPr>
            <a:r>
              <a:rPr lang="en-US" altLang="zh-CN" dirty="0"/>
              <a:t>28 </a:t>
            </a:r>
          </a:p>
          <a:p>
            <a:pPr>
              <a:lnSpc>
                <a:spcPts val="2400"/>
              </a:lnSpc>
            </a:pPr>
            <a:r>
              <a:rPr lang="en-US" altLang="zh-CN" dirty="0"/>
              <a:t>24 </a:t>
            </a:r>
          </a:p>
          <a:p>
            <a:pPr>
              <a:lnSpc>
                <a:spcPts val="2400"/>
              </a:lnSpc>
            </a:pPr>
            <a:r>
              <a:rPr lang="en-US" altLang="zh-CN" dirty="0"/>
              <a:t>20 </a:t>
            </a:r>
          </a:p>
          <a:p>
            <a:pPr>
              <a:lnSpc>
                <a:spcPts val="2400"/>
              </a:lnSpc>
            </a:pPr>
            <a:r>
              <a:rPr lang="en-US" altLang="zh-CN" dirty="0"/>
              <a:t>16 </a:t>
            </a:r>
          </a:p>
          <a:p>
            <a:pPr>
              <a:lnSpc>
                <a:spcPts val="2400"/>
              </a:lnSpc>
            </a:pPr>
            <a:r>
              <a:rPr lang="en-US" altLang="zh-CN" dirty="0"/>
              <a:t>12 </a:t>
            </a:r>
          </a:p>
          <a:p>
            <a:pPr>
              <a:lnSpc>
                <a:spcPts val="2400"/>
              </a:lnSpc>
            </a:pPr>
            <a:r>
              <a:rPr lang="en-US" altLang="zh-CN" dirty="0"/>
              <a:t>8 </a:t>
            </a:r>
          </a:p>
          <a:p>
            <a:pPr>
              <a:lnSpc>
                <a:spcPts val="2400"/>
              </a:lnSpc>
            </a:pPr>
            <a:r>
              <a:rPr lang="en-US" altLang="zh-CN" dirty="0"/>
              <a:t>4</a:t>
            </a:r>
            <a:endParaRPr lang="zh-CN" altLang="en-US" dirty="0"/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5571B627-C70F-46B0-9398-54594A5117DC}"/>
              </a:ext>
            </a:extLst>
          </p:cNvPr>
          <p:cNvSpPr/>
          <p:nvPr/>
        </p:nvSpPr>
        <p:spPr>
          <a:xfrm>
            <a:off x="1317778" y="1768923"/>
            <a:ext cx="19314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应付钱数（元）</a:t>
            </a:r>
          </a:p>
        </p:txBody>
      </p:sp>
      <p:sp>
        <p:nvSpPr>
          <p:cNvPr id="30" name="椭圆 29">
            <a:extLst>
              <a:ext uri="{FF2B5EF4-FFF2-40B4-BE49-F238E27FC236}">
                <a16:creationId xmlns:a16="http://schemas.microsoft.com/office/drawing/2014/main" xmlns="" id="{55585390-9794-4CB0-90A5-ECB064699493}"/>
              </a:ext>
            </a:extLst>
          </p:cNvPr>
          <p:cNvSpPr/>
          <p:nvPr/>
        </p:nvSpPr>
        <p:spPr>
          <a:xfrm>
            <a:off x="2381799" y="4628097"/>
            <a:ext cx="70393" cy="7039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>
            <a:extLst>
              <a:ext uri="{FF2B5EF4-FFF2-40B4-BE49-F238E27FC236}">
                <a16:creationId xmlns:a16="http://schemas.microsoft.com/office/drawing/2014/main" xmlns="" id="{48606651-F031-422A-BA5D-2D78A019CEFA}"/>
              </a:ext>
            </a:extLst>
          </p:cNvPr>
          <p:cNvSpPr/>
          <p:nvPr/>
        </p:nvSpPr>
        <p:spPr>
          <a:xfrm>
            <a:off x="2670838" y="4319436"/>
            <a:ext cx="70393" cy="7039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xmlns="" id="{C98F2D2B-18F2-44FE-B5B3-BB33818BEA27}"/>
              </a:ext>
            </a:extLst>
          </p:cNvPr>
          <p:cNvSpPr/>
          <p:nvPr/>
        </p:nvSpPr>
        <p:spPr>
          <a:xfrm>
            <a:off x="2959877" y="4010772"/>
            <a:ext cx="70393" cy="7039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>
            <a:extLst>
              <a:ext uri="{FF2B5EF4-FFF2-40B4-BE49-F238E27FC236}">
                <a16:creationId xmlns:a16="http://schemas.microsoft.com/office/drawing/2014/main" xmlns="" id="{FF5C80E3-B7E5-4CBC-93D3-C7048E8D04C7}"/>
              </a:ext>
            </a:extLst>
          </p:cNvPr>
          <p:cNvSpPr/>
          <p:nvPr/>
        </p:nvSpPr>
        <p:spPr>
          <a:xfrm>
            <a:off x="3248916" y="3702108"/>
            <a:ext cx="70393" cy="7039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>
            <a:extLst>
              <a:ext uri="{FF2B5EF4-FFF2-40B4-BE49-F238E27FC236}">
                <a16:creationId xmlns:a16="http://schemas.microsoft.com/office/drawing/2014/main" xmlns="" id="{17182866-5C3D-4D9D-9B42-09E1DCF6E0E6}"/>
              </a:ext>
            </a:extLst>
          </p:cNvPr>
          <p:cNvSpPr/>
          <p:nvPr/>
        </p:nvSpPr>
        <p:spPr>
          <a:xfrm>
            <a:off x="3537955" y="3393444"/>
            <a:ext cx="70393" cy="7039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>
            <a:extLst>
              <a:ext uri="{FF2B5EF4-FFF2-40B4-BE49-F238E27FC236}">
                <a16:creationId xmlns:a16="http://schemas.microsoft.com/office/drawing/2014/main" xmlns="" id="{C63B6085-3E27-4927-96BA-056F78D8D651}"/>
              </a:ext>
            </a:extLst>
          </p:cNvPr>
          <p:cNvSpPr/>
          <p:nvPr/>
        </p:nvSpPr>
        <p:spPr>
          <a:xfrm>
            <a:off x="3826994" y="3084780"/>
            <a:ext cx="70393" cy="7039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>
            <a:extLst>
              <a:ext uri="{FF2B5EF4-FFF2-40B4-BE49-F238E27FC236}">
                <a16:creationId xmlns:a16="http://schemas.microsoft.com/office/drawing/2014/main" xmlns="" id="{7AEE1AD5-B5A4-4A1F-B30A-C54AB7512DFF}"/>
              </a:ext>
            </a:extLst>
          </p:cNvPr>
          <p:cNvSpPr/>
          <p:nvPr/>
        </p:nvSpPr>
        <p:spPr>
          <a:xfrm>
            <a:off x="4116033" y="2776116"/>
            <a:ext cx="70393" cy="7039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>
            <a:extLst>
              <a:ext uri="{FF2B5EF4-FFF2-40B4-BE49-F238E27FC236}">
                <a16:creationId xmlns:a16="http://schemas.microsoft.com/office/drawing/2014/main" xmlns="" id="{8FDD3479-4B22-408C-8DB1-7822C6CF315C}"/>
              </a:ext>
            </a:extLst>
          </p:cNvPr>
          <p:cNvSpPr/>
          <p:nvPr/>
        </p:nvSpPr>
        <p:spPr>
          <a:xfrm>
            <a:off x="4405070" y="2467452"/>
            <a:ext cx="70393" cy="7039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xmlns="" id="{CDA5540A-9F58-4B75-927C-E1D7259B876B}"/>
              </a:ext>
            </a:extLst>
          </p:cNvPr>
          <p:cNvCxnSpPr>
            <a:stCxn id="30" idx="0"/>
          </p:cNvCxnSpPr>
          <p:nvPr/>
        </p:nvCxnSpPr>
        <p:spPr>
          <a:xfrm flipV="1">
            <a:off x="2416996" y="2356703"/>
            <a:ext cx="2144599" cy="227139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C9FB3BC3-20A0-4E2B-9039-5E0344863AB8}"/>
              </a:ext>
            </a:extLst>
          </p:cNvPr>
          <p:cNvSpPr/>
          <p:nvPr/>
        </p:nvSpPr>
        <p:spPr>
          <a:xfrm>
            <a:off x="4857845" y="1873106"/>
            <a:ext cx="4352632" cy="27901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在方格纸上表示购买彩带的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长</a:t>
            </a:r>
            <a:endParaRPr lang="en-US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度</a:t>
            </a: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和所需的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钱数之间的关系</a:t>
            </a: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</a:p>
          <a:p>
            <a:pPr indent="2667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常用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点</a:t>
            </a: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来表示每一组相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对应的</a:t>
            </a:r>
            <a:endParaRPr lang="en-US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量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比如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第一个点</a:t>
            </a: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表示买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米彩</a:t>
            </a:r>
            <a:endParaRPr lang="en-US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带需要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;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第二个点</a:t>
            </a: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表示买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endParaRPr lang="en-US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彩带需要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en-US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48" name="图片 47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49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51371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A8AA7419-4369-4F9A-98B3-B67DC3E8E6BC}"/>
              </a:ext>
            </a:extLst>
          </p:cNvPr>
          <p:cNvGrpSpPr/>
          <p:nvPr/>
        </p:nvGrpSpPr>
        <p:grpSpPr>
          <a:xfrm>
            <a:off x="329709" y="1069109"/>
            <a:ext cx="1166673" cy="1045108"/>
            <a:chOff x="670145" y="1457273"/>
            <a:chExt cx="1555361" cy="1393477"/>
          </a:xfrm>
        </p:grpSpPr>
        <p:pic>
          <p:nvPicPr>
            <p:cNvPr id="15" name="图片 14" descr="28Z58PICt4r.jpg">
              <a:extLst>
                <a:ext uri="{FF2B5EF4-FFF2-40B4-BE49-F238E27FC236}">
                  <a16:creationId xmlns:a16="http://schemas.microsoft.com/office/drawing/2014/main" xmlns="" id="{2042163D-9FEA-41E1-BA31-866D25F9E8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670145" y="1457273"/>
              <a:ext cx="1555361" cy="1393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DC30B8CB-B3B6-4F40-A5EB-C0EE5BD9FC43}"/>
                </a:ext>
              </a:extLst>
            </p:cNvPr>
            <p:cNvSpPr/>
            <p:nvPr/>
          </p:nvSpPr>
          <p:spPr>
            <a:xfrm>
              <a:off x="904196" y="2277729"/>
              <a:ext cx="970652" cy="553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1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例 </a:t>
              </a:r>
              <a:r>
                <a:rPr lang="en-US" altLang="zh-CN" sz="21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aphicFrame>
        <p:nvGraphicFramePr>
          <p:cNvPr id="17" name="表格 16">
            <a:extLst>
              <a:ext uri="{FF2B5EF4-FFF2-40B4-BE49-F238E27FC236}">
                <a16:creationId xmlns:a16="http://schemas.microsoft.com/office/drawing/2014/main" xmlns="" id="{D6D4FABF-FF26-4A8D-B4DB-79E16B68AE21}"/>
              </a:ext>
            </a:extLst>
          </p:cNvPr>
          <p:cNvGraphicFramePr>
            <a:graphicFrameLocks noGrp="1"/>
          </p:cNvGraphicFramePr>
          <p:nvPr/>
        </p:nvGraphicFramePr>
        <p:xfrm>
          <a:off x="1902638" y="973783"/>
          <a:ext cx="6173855" cy="7513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8999">
                  <a:extLst>
                    <a:ext uri="{9D8B030D-6E8A-4147-A177-3AD203B41FA5}">
                      <a16:colId xmlns:a16="http://schemas.microsoft.com/office/drawing/2014/main" xmlns="" val="1683576019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4071743922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711473093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4047178364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3295827739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1456287730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2451215585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2952691895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2045322600"/>
                    </a:ext>
                  </a:extLst>
                </a:gridCol>
              </a:tblGrid>
              <a:tr h="37011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购买长度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米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0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7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355147451"/>
                  </a:ext>
                </a:extLst>
              </a:tr>
              <a:tr h="38122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应付钱数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元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863629398"/>
                  </a:ext>
                </a:extLst>
              </a:tr>
            </a:tbl>
          </a:graphicData>
        </a:graphic>
      </p:graphicFrame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48FBAF35-9C02-4BE5-AB8B-62CA1B08B985}"/>
              </a:ext>
            </a:extLst>
          </p:cNvPr>
          <p:cNvGrpSpPr/>
          <p:nvPr/>
        </p:nvGrpSpPr>
        <p:grpSpPr>
          <a:xfrm>
            <a:off x="3923928" y="1307544"/>
            <a:ext cx="4057019" cy="400110"/>
            <a:chOff x="3923928" y="1307544"/>
            <a:chExt cx="4057019" cy="400110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658ECE8E-5885-4D68-A924-9EC843C9E785}"/>
                </a:ext>
              </a:extLst>
            </p:cNvPr>
            <p:cNvSpPr/>
            <p:nvPr/>
          </p:nvSpPr>
          <p:spPr>
            <a:xfrm>
              <a:off x="3923928" y="1307544"/>
              <a:ext cx="31290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0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5D5F7FC0-1E67-42F0-9F4F-7322D3D027BC}"/>
                </a:ext>
              </a:extLst>
            </p:cNvPr>
            <p:cNvSpPr/>
            <p:nvPr/>
          </p:nvSpPr>
          <p:spPr>
            <a:xfrm>
              <a:off x="4430959" y="1307544"/>
              <a:ext cx="31290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4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03845762-B267-4DC5-94F1-AD36EAA143BA}"/>
                </a:ext>
              </a:extLst>
            </p:cNvPr>
            <p:cNvSpPr/>
            <p:nvPr/>
          </p:nvSpPr>
          <p:spPr>
            <a:xfrm>
              <a:off x="4961656" y="1307544"/>
              <a:ext cx="31290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8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A77A6B27-4886-46A2-9579-652461519CAB}"/>
                </a:ext>
              </a:extLst>
            </p:cNvPr>
            <p:cNvSpPr/>
            <p:nvPr/>
          </p:nvSpPr>
          <p:spPr>
            <a:xfrm>
              <a:off x="5402405" y="1307544"/>
              <a:ext cx="44114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12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D99D1DA8-80FE-47B9-B204-239EFD48E1EE}"/>
                </a:ext>
              </a:extLst>
            </p:cNvPr>
            <p:cNvSpPr/>
            <p:nvPr/>
          </p:nvSpPr>
          <p:spPr>
            <a:xfrm>
              <a:off x="5983155" y="1307544"/>
              <a:ext cx="44114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16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C7A256DF-02B0-4D34-A6BC-F0431416ED51}"/>
                </a:ext>
              </a:extLst>
            </p:cNvPr>
            <p:cNvSpPr/>
            <p:nvPr/>
          </p:nvSpPr>
          <p:spPr>
            <a:xfrm>
              <a:off x="6537493" y="1307544"/>
              <a:ext cx="44114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20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90F6ACFD-0FCD-4B8F-A0FF-F1100F036A13}"/>
                </a:ext>
              </a:extLst>
            </p:cNvPr>
            <p:cNvSpPr/>
            <p:nvPr/>
          </p:nvSpPr>
          <p:spPr>
            <a:xfrm>
              <a:off x="7062020" y="1307544"/>
              <a:ext cx="44114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24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5A336A57-2B65-4E1E-A48E-6F6A0D3B02E2}"/>
                </a:ext>
              </a:extLst>
            </p:cNvPr>
            <p:cNvSpPr/>
            <p:nvPr/>
          </p:nvSpPr>
          <p:spPr>
            <a:xfrm>
              <a:off x="7539801" y="1307544"/>
              <a:ext cx="44114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28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</p:grp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46E2C28C-713A-47E8-9FF4-ED1B61E8C7E2}"/>
              </a:ext>
            </a:extLst>
          </p:cNvPr>
          <p:cNvSpPr/>
          <p:nvPr/>
        </p:nvSpPr>
        <p:spPr>
          <a:xfrm>
            <a:off x="2351592" y="437590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绘制图象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xmlns="" id="{63D8A658-7AE2-4CA8-93EA-54526ADAC340}"/>
              </a:ext>
            </a:extLst>
          </p:cNvPr>
          <p:cNvGraphicFramePr>
            <a:graphicFrameLocks noGrp="1"/>
          </p:cNvGraphicFramePr>
          <p:nvPr/>
        </p:nvGraphicFramePr>
        <p:xfrm>
          <a:off x="2416997" y="2209462"/>
          <a:ext cx="2320496" cy="292608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90062">
                  <a:extLst>
                    <a:ext uri="{9D8B030D-6E8A-4147-A177-3AD203B41FA5}">
                      <a16:colId xmlns:a16="http://schemas.microsoft.com/office/drawing/2014/main" xmlns="" val="2697903634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982792476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1081397809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1590490642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4182501819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522794703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3066626585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1843116604"/>
                    </a:ext>
                  </a:extLst>
                </a:gridCol>
              </a:tblGrid>
              <a:tr h="300737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982267665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17233820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196346484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55655981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338173279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128684922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638003347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38737254"/>
                  </a:ext>
                </a:extLst>
              </a:tr>
            </a:tbl>
          </a:graphicData>
        </a:graphic>
      </p:graphicFrame>
      <p:cxnSp>
        <p:nvCxnSpPr>
          <p:cNvPr id="7" name="直接箭头连接符 6">
            <a:extLst>
              <a:ext uri="{FF2B5EF4-FFF2-40B4-BE49-F238E27FC236}">
                <a16:creationId xmlns:a16="http://schemas.microsoft.com/office/drawing/2014/main" xmlns="" id="{C1D17045-BFE5-4A99-A024-C499BA5751F9}"/>
              </a:ext>
            </a:extLst>
          </p:cNvPr>
          <p:cNvCxnSpPr/>
          <p:nvPr/>
        </p:nvCxnSpPr>
        <p:spPr>
          <a:xfrm>
            <a:off x="2416997" y="4647862"/>
            <a:ext cx="2582993" cy="0"/>
          </a:xfrm>
          <a:prstGeom prst="straightConnector1">
            <a:avLst/>
          </a:prstGeom>
          <a:ln w="19050">
            <a:solidFill>
              <a:srgbClr val="6E467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28">
            <a:extLst>
              <a:ext uri="{FF2B5EF4-FFF2-40B4-BE49-F238E27FC236}">
                <a16:creationId xmlns:a16="http://schemas.microsoft.com/office/drawing/2014/main" xmlns="" id="{81581204-60D6-4BB2-94D1-D996797B2D92}"/>
              </a:ext>
            </a:extLst>
          </p:cNvPr>
          <p:cNvCxnSpPr>
            <a:cxnSpLocks/>
          </p:cNvCxnSpPr>
          <p:nvPr/>
        </p:nvCxnSpPr>
        <p:spPr>
          <a:xfrm rot="16200000">
            <a:off x="1125502" y="3356365"/>
            <a:ext cx="2582993" cy="0"/>
          </a:xfrm>
          <a:prstGeom prst="straightConnector1">
            <a:avLst/>
          </a:prstGeom>
          <a:ln w="19050">
            <a:solidFill>
              <a:srgbClr val="6E467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DC05DF71-2C7F-4DDF-8CCB-46EBE533AE42}"/>
              </a:ext>
            </a:extLst>
          </p:cNvPr>
          <p:cNvSpPr txBox="1"/>
          <p:nvPr/>
        </p:nvSpPr>
        <p:spPr>
          <a:xfrm>
            <a:off x="2283514" y="4651013"/>
            <a:ext cx="23204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/>
              <a:t>0 1 2 3 4 5 6 7</a:t>
            </a:r>
            <a:endParaRPr lang="zh-CN" altLang="en-US" dirty="0"/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75456349-697E-4365-9BB3-653003E89551}"/>
              </a:ext>
            </a:extLst>
          </p:cNvPr>
          <p:cNvSpPr/>
          <p:nvPr/>
        </p:nvSpPr>
        <p:spPr>
          <a:xfrm>
            <a:off x="4133160" y="4602966"/>
            <a:ext cx="19314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购买长度（米）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97834E88-6F58-4F57-A165-0495D0A100EC}"/>
              </a:ext>
            </a:extLst>
          </p:cNvPr>
          <p:cNvSpPr txBox="1"/>
          <p:nvPr/>
        </p:nvSpPr>
        <p:spPr>
          <a:xfrm>
            <a:off x="2046278" y="1973526"/>
            <a:ext cx="636146" cy="2519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dirty="0"/>
              <a:t> </a:t>
            </a:r>
          </a:p>
          <a:p>
            <a:pPr>
              <a:lnSpc>
                <a:spcPts val="2400"/>
              </a:lnSpc>
            </a:pPr>
            <a:r>
              <a:rPr lang="en-US" altLang="zh-CN" dirty="0"/>
              <a:t>28 </a:t>
            </a:r>
          </a:p>
          <a:p>
            <a:pPr>
              <a:lnSpc>
                <a:spcPts val="2400"/>
              </a:lnSpc>
            </a:pPr>
            <a:r>
              <a:rPr lang="en-US" altLang="zh-CN" dirty="0"/>
              <a:t>24 </a:t>
            </a:r>
          </a:p>
          <a:p>
            <a:pPr>
              <a:lnSpc>
                <a:spcPts val="2400"/>
              </a:lnSpc>
            </a:pPr>
            <a:r>
              <a:rPr lang="en-US" altLang="zh-CN" dirty="0"/>
              <a:t>20 </a:t>
            </a:r>
          </a:p>
          <a:p>
            <a:pPr>
              <a:lnSpc>
                <a:spcPts val="2400"/>
              </a:lnSpc>
            </a:pPr>
            <a:r>
              <a:rPr lang="en-US" altLang="zh-CN" dirty="0"/>
              <a:t>16 </a:t>
            </a:r>
          </a:p>
          <a:p>
            <a:pPr>
              <a:lnSpc>
                <a:spcPts val="2400"/>
              </a:lnSpc>
            </a:pPr>
            <a:r>
              <a:rPr lang="en-US" altLang="zh-CN" dirty="0"/>
              <a:t>12 </a:t>
            </a:r>
          </a:p>
          <a:p>
            <a:pPr>
              <a:lnSpc>
                <a:spcPts val="2400"/>
              </a:lnSpc>
            </a:pPr>
            <a:r>
              <a:rPr lang="en-US" altLang="zh-CN" dirty="0"/>
              <a:t>8 </a:t>
            </a:r>
          </a:p>
          <a:p>
            <a:pPr>
              <a:lnSpc>
                <a:spcPts val="2400"/>
              </a:lnSpc>
            </a:pPr>
            <a:r>
              <a:rPr lang="en-US" altLang="zh-CN" dirty="0"/>
              <a:t>4</a:t>
            </a:r>
            <a:endParaRPr lang="zh-CN" altLang="en-US" dirty="0"/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5571B627-C70F-46B0-9398-54594A5117DC}"/>
              </a:ext>
            </a:extLst>
          </p:cNvPr>
          <p:cNvSpPr/>
          <p:nvPr/>
        </p:nvSpPr>
        <p:spPr>
          <a:xfrm>
            <a:off x="1317778" y="1768923"/>
            <a:ext cx="19314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应付钱数（元）</a:t>
            </a:r>
          </a:p>
        </p:txBody>
      </p:sp>
      <p:sp>
        <p:nvSpPr>
          <p:cNvPr id="30" name="椭圆 29">
            <a:extLst>
              <a:ext uri="{FF2B5EF4-FFF2-40B4-BE49-F238E27FC236}">
                <a16:creationId xmlns:a16="http://schemas.microsoft.com/office/drawing/2014/main" xmlns="" id="{55585390-9794-4CB0-90A5-ECB064699493}"/>
              </a:ext>
            </a:extLst>
          </p:cNvPr>
          <p:cNvSpPr/>
          <p:nvPr/>
        </p:nvSpPr>
        <p:spPr>
          <a:xfrm>
            <a:off x="2381799" y="4628097"/>
            <a:ext cx="70393" cy="7039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>
            <a:extLst>
              <a:ext uri="{FF2B5EF4-FFF2-40B4-BE49-F238E27FC236}">
                <a16:creationId xmlns:a16="http://schemas.microsoft.com/office/drawing/2014/main" xmlns="" id="{48606651-F031-422A-BA5D-2D78A019CEFA}"/>
              </a:ext>
            </a:extLst>
          </p:cNvPr>
          <p:cNvSpPr/>
          <p:nvPr/>
        </p:nvSpPr>
        <p:spPr>
          <a:xfrm>
            <a:off x="2670838" y="4319436"/>
            <a:ext cx="70393" cy="7039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xmlns="" id="{C98F2D2B-18F2-44FE-B5B3-BB33818BEA27}"/>
              </a:ext>
            </a:extLst>
          </p:cNvPr>
          <p:cNvSpPr/>
          <p:nvPr/>
        </p:nvSpPr>
        <p:spPr>
          <a:xfrm>
            <a:off x="2959877" y="4010772"/>
            <a:ext cx="70393" cy="7039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>
            <a:extLst>
              <a:ext uri="{FF2B5EF4-FFF2-40B4-BE49-F238E27FC236}">
                <a16:creationId xmlns:a16="http://schemas.microsoft.com/office/drawing/2014/main" xmlns="" id="{FF5C80E3-B7E5-4CBC-93D3-C7048E8D04C7}"/>
              </a:ext>
            </a:extLst>
          </p:cNvPr>
          <p:cNvSpPr/>
          <p:nvPr/>
        </p:nvSpPr>
        <p:spPr>
          <a:xfrm>
            <a:off x="3248916" y="3702108"/>
            <a:ext cx="70393" cy="7039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>
            <a:extLst>
              <a:ext uri="{FF2B5EF4-FFF2-40B4-BE49-F238E27FC236}">
                <a16:creationId xmlns:a16="http://schemas.microsoft.com/office/drawing/2014/main" xmlns="" id="{17182866-5C3D-4D9D-9B42-09E1DCF6E0E6}"/>
              </a:ext>
            </a:extLst>
          </p:cNvPr>
          <p:cNvSpPr/>
          <p:nvPr/>
        </p:nvSpPr>
        <p:spPr>
          <a:xfrm>
            <a:off x="3537955" y="3393444"/>
            <a:ext cx="70393" cy="7039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>
            <a:extLst>
              <a:ext uri="{FF2B5EF4-FFF2-40B4-BE49-F238E27FC236}">
                <a16:creationId xmlns:a16="http://schemas.microsoft.com/office/drawing/2014/main" xmlns="" id="{C63B6085-3E27-4927-96BA-056F78D8D651}"/>
              </a:ext>
            </a:extLst>
          </p:cNvPr>
          <p:cNvSpPr/>
          <p:nvPr/>
        </p:nvSpPr>
        <p:spPr>
          <a:xfrm>
            <a:off x="3826994" y="3084780"/>
            <a:ext cx="70393" cy="7039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>
            <a:extLst>
              <a:ext uri="{FF2B5EF4-FFF2-40B4-BE49-F238E27FC236}">
                <a16:creationId xmlns:a16="http://schemas.microsoft.com/office/drawing/2014/main" xmlns="" id="{7AEE1AD5-B5A4-4A1F-B30A-C54AB7512DFF}"/>
              </a:ext>
            </a:extLst>
          </p:cNvPr>
          <p:cNvSpPr/>
          <p:nvPr/>
        </p:nvSpPr>
        <p:spPr>
          <a:xfrm>
            <a:off x="4116033" y="2776116"/>
            <a:ext cx="70393" cy="7039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>
            <a:extLst>
              <a:ext uri="{FF2B5EF4-FFF2-40B4-BE49-F238E27FC236}">
                <a16:creationId xmlns:a16="http://schemas.microsoft.com/office/drawing/2014/main" xmlns="" id="{8FDD3479-4B22-408C-8DB1-7822C6CF315C}"/>
              </a:ext>
            </a:extLst>
          </p:cNvPr>
          <p:cNvSpPr/>
          <p:nvPr/>
        </p:nvSpPr>
        <p:spPr>
          <a:xfrm>
            <a:off x="4405070" y="2467452"/>
            <a:ext cx="70393" cy="7039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xmlns="" id="{CDA5540A-9F58-4B75-927C-E1D7259B876B}"/>
              </a:ext>
            </a:extLst>
          </p:cNvPr>
          <p:cNvCxnSpPr>
            <a:stCxn id="30" idx="0"/>
          </p:cNvCxnSpPr>
          <p:nvPr/>
        </p:nvCxnSpPr>
        <p:spPr>
          <a:xfrm flipV="1">
            <a:off x="2416996" y="2356703"/>
            <a:ext cx="2144599" cy="227139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C9FB3BC3-20A0-4E2B-9039-5E0344863AB8}"/>
              </a:ext>
            </a:extLst>
          </p:cNvPr>
          <p:cNvSpPr/>
          <p:nvPr/>
        </p:nvSpPr>
        <p:spPr>
          <a:xfrm>
            <a:off x="4604006" y="2159912"/>
            <a:ext cx="4722912" cy="2328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当把这种相同含义的点在图中全</a:t>
            </a:r>
            <a:endParaRPr lang="en-US" altLang="zh-CN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部找出时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我们发现这些点可以用</a:t>
            </a:r>
            <a:endParaRPr lang="en-US" altLang="zh-CN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一条直线连接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也就是说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这些点</a:t>
            </a:r>
            <a:endParaRPr lang="en-US" altLang="zh-CN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在一条直线上。这条直线也叫做</a:t>
            </a:r>
            <a:endParaRPr lang="en-US" altLang="zh-CN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这个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正比例关系的图象</a:t>
            </a: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48" name="图片 47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49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48654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A8AA7419-4369-4F9A-98B3-B67DC3E8E6BC}"/>
              </a:ext>
            </a:extLst>
          </p:cNvPr>
          <p:cNvGrpSpPr/>
          <p:nvPr/>
        </p:nvGrpSpPr>
        <p:grpSpPr>
          <a:xfrm>
            <a:off x="329709" y="1069109"/>
            <a:ext cx="1166673" cy="1045108"/>
            <a:chOff x="670145" y="1457273"/>
            <a:chExt cx="1555361" cy="1393477"/>
          </a:xfrm>
        </p:grpSpPr>
        <p:pic>
          <p:nvPicPr>
            <p:cNvPr id="15" name="图片 14" descr="28Z58PICt4r.jpg">
              <a:extLst>
                <a:ext uri="{FF2B5EF4-FFF2-40B4-BE49-F238E27FC236}">
                  <a16:creationId xmlns:a16="http://schemas.microsoft.com/office/drawing/2014/main" xmlns="" id="{2042163D-9FEA-41E1-BA31-866D25F9E8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670145" y="1457273"/>
              <a:ext cx="1555361" cy="1393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DC30B8CB-B3B6-4F40-A5EB-C0EE5BD9FC43}"/>
                </a:ext>
              </a:extLst>
            </p:cNvPr>
            <p:cNvSpPr/>
            <p:nvPr/>
          </p:nvSpPr>
          <p:spPr>
            <a:xfrm>
              <a:off x="904196" y="2277729"/>
              <a:ext cx="970652" cy="553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1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例 </a:t>
              </a:r>
              <a:r>
                <a:rPr lang="en-US" altLang="zh-CN" sz="21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aphicFrame>
        <p:nvGraphicFramePr>
          <p:cNvPr id="17" name="表格 16">
            <a:extLst>
              <a:ext uri="{FF2B5EF4-FFF2-40B4-BE49-F238E27FC236}">
                <a16:creationId xmlns:a16="http://schemas.microsoft.com/office/drawing/2014/main" xmlns="" id="{D6D4FABF-FF26-4A8D-B4DB-79E16B68AE21}"/>
              </a:ext>
            </a:extLst>
          </p:cNvPr>
          <p:cNvGraphicFramePr>
            <a:graphicFrameLocks noGrp="1"/>
          </p:cNvGraphicFramePr>
          <p:nvPr/>
        </p:nvGraphicFramePr>
        <p:xfrm>
          <a:off x="1902638" y="973783"/>
          <a:ext cx="6173855" cy="7513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8999">
                  <a:extLst>
                    <a:ext uri="{9D8B030D-6E8A-4147-A177-3AD203B41FA5}">
                      <a16:colId xmlns:a16="http://schemas.microsoft.com/office/drawing/2014/main" xmlns="" val="1683576019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4071743922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711473093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4047178364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3295827739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1456287730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2451215585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2952691895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2045322600"/>
                    </a:ext>
                  </a:extLst>
                </a:gridCol>
              </a:tblGrid>
              <a:tr h="37011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购买长度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米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0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7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355147451"/>
                  </a:ext>
                </a:extLst>
              </a:tr>
              <a:tr h="38122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应付钱数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元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863629398"/>
                  </a:ext>
                </a:extLst>
              </a:tr>
            </a:tbl>
          </a:graphicData>
        </a:graphic>
      </p:graphicFrame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48FBAF35-9C02-4BE5-AB8B-62CA1B08B985}"/>
              </a:ext>
            </a:extLst>
          </p:cNvPr>
          <p:cNvGrpSpPr/>
          <p:nvPr/>
        </p:nvGrpSpPr>
        <p:grpSpPr>
          <a:xfrm>
            <a:off x="3923928" y="1307544"/>
            <a:ext cx="4057019" cy="400110"/>
            <a:chOff x="3923928" y="1307544"/>
            <a:chExt cx="4057019" cy="400110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658ECE8E-5885-4D68-A924-9EC843C9E785}"/>
                </a:ext>
              </a:extLst>
            </p:cNvPr>
            <p:cNvSpPr/>
            <p:nvPr/>
          </p:nvSpPr>
          <p:spPr>
            <a:xfrm>
              <a:off x="3923928" y="1307544"/>
              <a:ext cx="31290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0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5D5F7FC0-1E67-42F0-9F4F-7322D3D027BC}"/>
                </a:ext>
              </a:extLst>
            </p:cNvPr>
            <p:cNvSpPr/>
            <p:nvPr/>
          </p:nvSpPr>
          <p:spPr>
            <a:xfrm>
              <a:off x="4430959" y="1307544"/>
              <a:ext cx="31290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4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03845762-B267-4DC5-94F1-AD36EAA143BA}"/>
                </a:ext>
              </a:extLst>
            </p:cNvPr>
            <p:cNvSpPr/>
            <p:nvPr/>
          </p:nvSpPr>
          <p:spPr>
            <a:xfrm>
              <a:off x="4961656" y="1307544"/>
              <a:ext cx="31290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8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A77A6B27-4886-46A2-9579-652461519CAB}"/>
                </a:ext>
              </a:extLst>
            </p:cNvPr>
            <p:cNvSpPr/>
            <p:nvPr/>
          </p:nvSpPr>
          <p:spPr>
            <a:xfrm>
              <a:off x="5402405" y="1307544"/>
              <a:ext cx="44114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12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D99D1DA8-80FE-47B9-B204-239EFD48E1EE}"/>
                </a:ext>
              </a:extLst>
            </p:cNvPr>
            <p:cNvSpPr/>
            <p:nvPr/>
          </p:nvSpPr>
          <p:spPr>
            <a:xfrm>
              <a:off x="5983155" y="1307544"/>
              <a:ext cx="44114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16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C7A256DF-02B0-4D34-A6BC-F0431416ED51}"/>
                </a:ext>
              </a:extLst>
            </p:cNvPr>
            <p:cNvSpPr/>
            <p:nvPr/>
          </p:nvSpPr>
          <p:spPr>
            <a:xfrm>
              <a:off x="6537493" y="1307544"/>
              <a:ext cx="44114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20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90F6ACFD-0FCD-4B8F-A0FF-F1100F036A13}"/>
                </a:ext>
              </a:extLst>
            </p:cNvPr>
            <p:cNvSpPr/>
            <p:nvPr/>
          </p:nvSpPr>
          <p:spPr>
            <a:xfrm>
              <a:off x="7062020" y="1307544"/>
              <a:ext cx="44114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24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5A336A57-2B65-4E1E-A48E-6F6A0D3B02E2}"/>
                </a:ext>
              </a:extLst>
            </p:cNvPr>
            <p:cNvSpPr/>
            <p:nvPr/>
          </p:nvSpPr>
          <p:spPr>
            <a:xfrm>
              <a:off x="7539801" y="1307544"/>
              <a:ext cx="44114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28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</p:grp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46E2C28C-713A-47E8-9FF4-ED1B61E8C7E2}"/>
              </a:ext>
            </a:extLst>
          </p:cNvPr>
          <p:cNvSpPr/>
          <p:nvPr/>
        </p:nvSpPr>
        <p:spPr>
          <a:xfrm>
            <a:off x="2351592" y="437590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绘制图象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xmlns="" id="{63D8A658-7AE2-4CA8-93EA-54526ADAC340}"/>
              </a:ext>
            </a:extLst>
          </p:cNvPr>
          <p:cNvGraphicFramePr>
            <a:graphicFrameLocks noGrp="1"/>
          </p:cNvGraphicFramePr>
          <p:nvPr/>
        </p:nvGraphicFramePr>
        <p:xfrm>
          <a:off x="2416997" y="2209462"/>
          <a:ext cx="2320496" cy="292608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90062">
                  <a:extLst>
                    <a:ext uri="{9D8B030D-6E8A-4147-A177-3AD203B41FA5}">
                      <a16:colId xmlns:a16="http://schemas.microsoft.com/office/drawing/2014/main" xmlns="" val="2697903634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982792476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1081397809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1590490642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4182501819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522794703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3066626585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1843116604"/>
                    </a:ext>
                  </a:extLst>
                </a:gridCol>
              </a:tblGrid>
              <a:tr h="300737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982267665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17233820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196346484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55655981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338173279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128684922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638003347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38737254"/>
                  </a:ext>
                </a:extLst>
              </a:tr>
            </a:tbl>
          </a:graphicData>
        </a:graphic>
      </p:graphicFrame>
      <p:cxnSp>
        <p:nvCxnSpPr>
          <p:cNvPr id="7" name="直接箭头连接符 6">
            <a:extLst>
              <a:ext uri="{FF2B5EF4-FFF2-40B4-BE49-F238E27FC236}">
                <a16:creationId xmlns:a16="http://schemas.microsoft.com/office/drawing/2014/main" xmlns="" id="{C1D17045-BFE5-4A99-A024-C499BA5751F9}"/>
              </a:ext>
            </a:extLst>
          </p:cNvPr>
          <p:cNvCxnSpPr/>
          <p:nvPr/>
        </p:nvCxnSpPr>
        <p:spPr>
          <a:xfrm>
            <a:off x="2416997" y="4647862"/>
            <a:ext cx="2582993" cy="0"/>
          </a:xfrm>
          <a:prstGeom prst="straightConnector1">
            <a:avLst/>
          </a:prstGeom>
          <a:ln w="19050">
            <a:solidFill>
              <a:srgbClr val="6E467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28">
            <a:extLst>
              <a:ext uri="{FF2B5EF4-FFF2-40B4-BE49-F238E27FC236}">
                <a16:creationId xmlns:a16="http://schemas.microsoft.com/office/drawing/2014/main" xmlns="" id="{81581204-60D6-4BB2-94D1-D996797B2D92}"/>
              </a:ext>
            </a:extLst>
          </p:cNvPr>
          <p:cNvCxnSpPr>
            <a:cxnSpLocks/>
          </p:cNvCxnSpPr>
          <p:nvPr/>
        </p:nvCxnSpPr>
        <p:spPr>
          <a:xfrm rot="16200000">
            <a:off x="1125502" y="3356365"/>
            <a:ext cx="2582993" cy="0"/>
          </a:xfrm>
          <a:prstGeom prst="straightConnector1">
            <a:avLst/>
          </a:prstGeom>
          <a:ln w="19050">
            <a:solidFill>
              <a:srgbClr val="6E467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DC05DF71-2C7F-4DDF-8CCB-46EBE533AE42}"/>
              </a:ext>
            </a:extLst>
          </p:cNvPr>
          <p:cNvSpPr txBox="1"/>
          <p:nvPr/>
        </p:nvSpPr>
        <p:spPr>
          <a:xfrm>
            <a:off x="2283514" y="4651013"/>
            <a:ext cx="23204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/>
              <a:t>0 1 2 3 4 5 6 7</a:t>
            </a:r>
            <a:endParaRPr lang="zh-CN" altLang="en-US" dirty="0"/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75456349-697E-4365-9BB3-653003E89551}"/>
              </a:ext>
            </a:extLst>
          </p:cNvPr>
          <p:cNvSpPr/>
          <p:nvPr/>
        </p:nvSpPr>
        <p:spPr>
          <a:xfrm>
            <a:off x="4133160" y="4602966"/>
            <a:ext cx="19314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购买长度（米）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97834E88-6F58-4F57-A165-0495D0A100EC}"/>
              </a:ext>
            </a:extLst>
          </p:cNvPr>
          <p:cNvSpPr txBox="1"/>
          <p:nvPr/>
        </p:nvSpPr>
        <p:spPr>
          <a:xfrm>
            <a:off x="2046278" y="1973526"/>
            <a:ext cx="636146" cy="2519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dirty="0"/>
              <a:t> </a:t>
            </a:r>
          </a:p>
          <a:p>
            <a:pPr>
              <a:lnSpc>
                <a:spcPts val="2400"/>
              </a:lnSpc>
            </a:pPr>
            <a:r>
              <a:rPr lang="en-US" altLang="zh-CN" dirty="0"/>
              <a:t>28 </a:t>
            </a:r>
          </a:p>
          <a:p>
            <a:pPr>
              <a:lnSpc>
                <a:spcPts val="2400"/>
              </a:lnSpc>
            </a:pPr>
            <a:r>
              <a:rPr lang="en-US" altLang="zh-CN" dirty="0"/>
              <a:t>24 </a:t>
            </a:r>
          </a:p>
          <a:p>
            <a:pPr>
              <a:lnSpc>
                <a:spcPts val="2400"/>
              </a:lnSpc>
            </a:pPr>
            <a:r>
              <a:rPr lang="en-US" altLang="zh-CN" dirty="0"/>
              <a:t>20 </a:t>
            </a:r>
          </a:p>
          <a:p>
            <a:pPr>
              <a:lnSpc>
                <a:spcPts val="2400"/>
              </a:lnSpc>
            </a:pPr>
            <a:r>
              <a:rPr lang="en-US" altLang="zh-CN" dirty="0"/>
              <a:t>16 </a:t>
            </a:r>
          </a:p>
          <a:p>
            <a:pPr>
              <a:lnSpc>
                <a:spcPts val="2400"/>
              </a:lnSpc>
            </a:pPr>
            <a:r>
              <a:rPr lang="en-US" altLang="zh-CN" dirty="0"/>
              <a:t>12 </a:t>
            </a:r>
          </a:p>
          <a:p>
            <a:pPr>
              <a:lnSpc>
                <a:spcPts val="2400"/>
              </a:lnSpc>
            </a:pPr>
            <a:r>
              <a:rPr lang="en-US" altLang="zh-CN" dirty="0"/>
              <a:t>8 </a:t>
            </a:r>
          </a:p>
          <a:p>
            <a:pPr>
              <a:lnSpc>
                <a:spcPts val="2400"/>
              </a:lnSpc>
            </a:pPr>
            <a:r>
              <a:rPr lang="en-US" altLang="zh-CN" dirty="0"/>
              <a:t>4</a:t>
            </a:r>
            <a:endParaRPr lang="zh-CN" altLang="en-US" dirty="0"/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5571B627-C70F-46B0-9398-54594A5117DC}"/>
              </a:ext>
            </a:extLst>
          </p:cNvPr>
          <p:cNvSpPr/>
          <p:nvPr/>
        </p:nvSpPr>
        <p:spPr>
          <a:xfrm>
            <a:off x="1317778" y="1768923"/>
            <a:ext cx="19314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应付钱数（元）</a:t>
            </a:r>
          </a:p>
        </p:txBody>
      </p:sp>
      <p:sp>
        <p:nvSpPr>
          <p:cNvPr id="30" name="椭圆 29">
            <a:extLst>
              <a:ext uri="{FF2B5EF4-FFF2-40B4-BE49-F238E27FC236}">
                <a16:creationId xmlns:a16="http://schemas.microsoft.com/office/drawing/2014/main" xmlns="" id="{55585390-9794-4CB0-90A5-ECB064699493}"/>
              </a:ext>
            </a:extLst>
          </p:cNvPr>
          <p:cNvSpPr/>
          <p:nvPr/>
        </p:nvSpPr>
        <p:spPr>
          <a:xfrm>
            <a:off x="2381799" y="4628097"/>
            <a:ext cx="70393" cy="7039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>
            <a:extLst>
              <a:ext uri="{FF2B5EF4-FFF2-40B4-BE49-F238E27FC236}">
                <a16:creationId xmlns:a16="http://schemas.microsoft.com/office/drawing/2014/main" xmlns="" id="{48606651-F031-422A-BA5D-2D78A019CEFA}"/>
              </a:ext>
            </a:extLst>
          </p:cNvPr>
          <p:cNvSpPr/>
          <p:nvPr/>
        </p:nvSpPr>
        <p:spPr>
          <a:xfrm>
            <a:off x="2670838" y="4319436"/>
            <a:ext cx="70393" cy="7039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xmlns="" id="{C98F2D2B-18F2-44FE-B5B3-BB33818BEA27}"/>
              </a:ext>
            </a:extLst>
          </p:cNvPr>
          <p:cNvSpPr/>
          <p:nvPr/>
        </p:nvSpPr>
        <p:spPr>
          <a:xfrm>
            <a:off x="2959877" y="4010772"/>
            <a:ext cx="70393" cy="7039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>
            <a:extLst>
              <a:ext uri="{FF2B5EF4-FFF2-40B4-BE49-F238E27FC236}">
                <a16:creationId xmlns:a16="http://schemas.microsoft.com/office/drawing/2014/main" xmlns="" id="{FF5C80E3-B7E5-4CBC-93D3-C7048E8D04C7}"/>
              </a:ext>
            </a:extLst>
          </p:cNvPr>
          <p:cNvSpPr/>
          <p:nvPr/>
        </p:nvSpPr>
        <p:spPr>
          <a:xfrm>
            <a:off x="3248916" y="3702108"/>
            <a:ext cx="70393" cy="7039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>
            <a:extLst>
              <a:ext uri="{FF2B5EF4-FFF2-40B4-BE49-F238E27FC236}">
                <a16:creationId xmlns:a16="http://schemas.microsoft.com/office/drawing/2014/main" xmlns="" id="{17182866-5C3D-4D9D-9B42-09E1DCF6E0E6}"/>
              </a:ext>
            </a:extLst>
          </p:cNvPr>
          <p:cNvSpPr/>
          <p:nvPr/>
        </p:nvSpPr>
        <p:spPr>
          <a:xfrm>
            <a:off x="3537955" y="3393444"/>
            <a:ext cx="70393" cy="7039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>
            <a:extLst>
              <a:ext uri="{FF2B5EF4-FFF2-40B4-BE49-F238E27FC236}">
                <a16:creationId xmlns:a16="http://schemas.microsoft.com/office/drawing/2014/main" xmlns="" id="{C63B6085-3E27-4927-96BA-056F78D8D651}"/>
              </a:ext>
            </a:extLst>
          </p:cNvPr>
          <p:cNvSpPr/>
          <p:nvPr/>
        </p:nvSpPr>
        <p:spPr>
          <a:xfrm>
            <a:off x="3826994" y="3084780"/>
            <a:ext cx="70393" cy="7039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>
            <a:extLst>
              <a:ext uri="{FF2B5EF4-FFF2-40B4-BE49-F238E27FC236}">
                <a16:creationId xmlns:a16="http://schemas.microsoft.com/office/drawing/2014/main" xmlns="" id="{7AEE1AD5-B5A4-4A1F-B30A-C54AB7512DFF}"/>
              </a:ext>
            </a:extLst>
          </p:cNvPr>
          <p:cNvSpPr/>
          <p:nvPr/>
        </p:nvSpPr>
        <p:spPr>
          <a:xfrm>
            <a:off x="4116033" y="2776116"/>
            <a:ext cx="70393" cy="7039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>
            <a:extLst>
              <a:ext uri="{FF2B5EF4-FFF2-40B4-BE49-F238E27FC236}">
                <a16:creationId xmlns:a16="http://schemas.microsoft.com/office/drawing/2014/main" xmlns="" id="{8FDD3479-4B22-408C-8DB1-7822C6CF315C}"/>
              </a:ext>
            </a:extLst>
          </p:cNvPr>
          <p:cNvSpPr/>
          <p:nvPr/>
        </p:nvSpPr>
        <p:spPr>
          <a:xfrm>
            <a:off x="4405070" y="2467452"/>
            <a:ext cx="70393" cy="7039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xmlns="" id="{CDA5540A-9F58-4B75-927C-E1D7259B876B}"/>
              </a:ext>
            </a:extLst>
          </p:cNvPr>
          <p:cNvCxnSpPr>
            <a:stCxn id="30" idx="0"/>
          </p:cNvCxnSpPr>
          <p:nvPr/>
        </p:nvCxnSpPr>
        <p:spPr>
          <a:xfrm flipV="1">
            <a:off x="2416996" y="2356703"/>
            <a:ext cx="2144599" cy="227139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1A193D06-03C0-4AFA-8501-4EEA662A9FE6}"/>
              </a:ext>
            </a:extLst>
          </p:cNvPr>
          <p:cNvSpPr/>
          <p:nvPr/>
        </p:nvSpPr>
        <p:spPr>
          <a:xfrm>
            <a:off x="4904300" y="2356703"/>
            <a:ext cx="4756586" cy="1866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在方格纸中表示出来的正比</a:t>
            </a:r>
            <a:endParaRPr lang="en-US" altLang="zh-CN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例关系的图象是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一条上升的</a:t>
            </a:r>
            <a:endParaRPr lang="en-US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直线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这条直线经过两个轴的</a:t>
            </a:r>
            <a:endParaRPr lang="en-US" altLang="zh-CN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交点</a:t>
            </a: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</a:p>
        </p:txBody>
      </p:sp>
      <p:grpSp>
        <p:nvGrpSpPr>
          <p:cNvPr id="47" name="组合 4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48" name="图片 47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49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40077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A8AA7419-4369-4F9A-98B3-B67DC3E8E6BC}"/>
              </a:ext>
            </a:extLst>
          </p:cNvPr>
          <p:cNvGrpSpPr/>
          <p:nvPr/>
        </p:nvGrpSpPr>
        <p:grpSpPr>
          <a:xfrm>
            <a:off x="329709" y="1069109"/>
            <a:ext cx="1166673" cy="1045108"/>
            <a:chOff x="670145" y="1457273"/>
            <a:chExt cx="1555361" cy="1393477"/>
          </a:xfrm>
        </p:grpSpPr>
        <p:pic>
          <p:nvPicPr>
            <p:cNvPr id="15" name="图片 14" descr="28Z58PICt4r.jpg">
              <a:extLst>
                <a:ext uri="{FF2B5EF4-FFF2-40B4-BE49-F238E27FC236}">
                  <a16:creationId xmlns:a16="http://schemas.microsoft.com/office/drawing/2014/main" xmlns="" id="{2042163D-9FEA-41E1-BA31-866D25F9E8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670145" y="1457273"/>
              <a:ext cx="1555361" cy="1393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DC30B8CB-B3B6-4F40-A5EB-C0EE5BD9FC43}"/>
                </a:ext>
              </a:extLst>
            </p:cNvPr>
            <p:cNvSpPr/>
            <p:nvPr/>
          </p:nvSpPr>
          <p:spPr>
            <a:xfrm>
              <a:off x="904196" y="2277729"/>
              <a:ext cx="970652" cy="553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1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例 </a:t>
              </a:r>
              <a:r>
                <a:rPr lang="en-US" altLang="zh-CN" sz="21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aphicFrame>
        <p:nvGraphicFramePr>
          <p:cNvPr id="17" name="表格 16">
            <a:extLst>
              <a:ext uri="{FF2B5EF4-FFF2-40B4-BE49-F238E27FC236}">
                <a16:creationId xmlns:a16="http://schemas.microsoft.com/office/drawing/2014/main" xmlns="" id="{D6D4FABF-FF26-4A8D-B4DB-79E16B68AE21}"/>
              </a:ext>
            </a:extLst>
          </p:cNvPr>
          <p:cNvGraphicFramePr>
            <a:graphicFrameLocks noGrp="1"/>
          </p:cNvGraphicFramePr>
          <p:nvPr/>
        </p:nvGraphicFramePr>
        <p:xfrm>
          <a:off x="1902638" y="973783"/>
          <a:ext cx="6173855" cy="7513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8999">
                  <a:extLst>
                    <a:ext uri="{9D8B030D-6E8A-4147-A177-3AD203B41FA5}">
                      <a16:colId xmlns:a16="http://schemas.microsoft.com/office/drawing/2014/main" xmlns="" val="1683576019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4071743922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711473093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4047178364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3295827739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1456287730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2451215585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2952691895"/>
                    </a:ext>
                  </a:extLst>
                </a:gridCol>
                <a:gridCol w="536857">
                  <a:extLst>
                    <a:ext uri="{9D8B030D-6E8A-4147-A177-3AD203B41FA5}">
                      <a16:colId xmlns:a16="http://schemas.microsoft.com/office/drawing/2014/main" xmlns="" val="2045322600"/>
                    </a:ext>
                  </a:extLst>
                </a:gridCol>
              </a:tblGrid>
              <a:tr h="37011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购买长度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米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0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7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355147451"/>
                  </a:ext>
                </a:extLst>
              </a:tr>
              <a:tr h="38122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应付钱数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元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863629398"/>
                  </a:ext>
                </a:extLst>
              </a:tr>
            </a:tbl>
          </a:graphicData>
        </a:graphic>
      </p:graphicFrame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48FBAF35-9C02-4BE5-AB8B-62CA1B08B985}"/>
              </a:ext>
            </a:extLst>
          </p:cNvPr>
          <p:cNvGrpSpPr/>
          <p:nvPr/>
        </p:nvGrpSpPr>
        <p:grpSpPr>
          <a:xfrm>
            <a:off x="3923928" y="1307544"/>
            <a:ext cx="4057019" cy="400110"/>
            <a:chOff x="3923928" y="1307544"/>
            <a:chExt cx="4057019" cy="400110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658ECE8E-5885-4D68-A924-9EC843C9E785}"/>
                </a:ext>
              </a:extLst>
            </p:cNvPr>
            <p:cNvSpPr/>
            <p:nvPr/>
          </p:nvSpPr>
          <p:spPr>
            <a:xfrm>
              <a:off x="3923928" y="1307544"/>
              <a:ext cx="31290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0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5D5F7FC0-1E67-42F0-9F4F-7322D3D027BC}"/>
                </a:ext>
              </a:extLst>
            </p:cNvPr>
            <p:cNvSpPr/>
            <p:nvPr/>
          </p:nvSpPr>
          <p:spPr>
            <a:xfrm>
              <a:off x="4430959" y="1307544"/>
              <a:ext cx="31290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4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03845762-B267-4DC5-94F1-AD36EAA143BA}"/>
                </a:ext>
              </a:extLst>
            </p:cNvPr>
            <p:cNvSpPr/>
            <p:nvPr/>
          </p:nvSpPr>
          <p:spPr>
            <a:xfrm>
              <a:off x="4961656" y="1307544"/>
              <a:ext cx="31290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8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A77A6B27-4886-46A2-9579-652461519CAB}"/>
                </a:ext>
              </a:extLst>
            </p:cNvPr>
            <p:cNvSpPr/>
            <p:nvPr/>
          </p:nvSpPr>
          <p:spPr>
            <a:xfrm>
              <a:off x="5402405" y="1307544"/>
              <a:ext cx="44114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12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D99D1DA8-80FE-47B9-B204-239EFD48E1EE}"/>
                </a:ext>
              </a:extLst>
            </p:cNvPr>
            <p:cNvSpPr/>
            <p:nvPr/>
          </p:nvSpPr>
          <p:spPr>
            <a:xfrm>
              <a:off x="5983155" y="1307544"/>
              <a:ext cx="44114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16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C7A256DF-02B0-4D34-A6BC-F0431416ED51}"/>
                </a:ext>
              </a:extLst>
            </p:cNvPr>
            <p:cNvSpPr/>
            <p:nvPr/>
          </p:nvSpPr>
          <p:spPr>
            <a:xfrm>
              <a:off x="6537493" y="1307544"/>
              <a:ext cx="44114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20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90F6ACFD-0FCD-4B8F-A0FF-F1100F036A13}"/>
                </a:ext>
              </a:extLst>
            </p:cNvPr>
            <p:cNvSpPr/>
            <p:nvPr/>
          </p:nvSpPr>
          <p:spPr>
            <a:xfrm>
              <a:off x="7062020" y="1307544"/>
              <a:ext cx="44114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24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5A336A57-2B65-4E1E-A48E-6F6A0D3B02E2}"/>
                </a:ext>
              </a:extLst>
            </p:cNvPr>
            <p:cNvSpPr/>
            <p:nvPr/>
          </p:nvSpPr>
          <p:spPr>
            <a:xfrm>
              <a:off x="7539801" y="1307544"/>
              <a:ext cx="44114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F0000"/>
                  </a:solidFill>
                </a:rPr>
                <a:t>28</a:t>
              </a:r>
              <a:endParaRPr lang="zh-CN" altLang="zh-CN" sz="2000" b="1" dirty="0">
                <a:solidFill>
                  <a:srgbClr val="FF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</p:grp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46E2C28C-713A-47E8-9FF4-ED1B61E8C7E2}"/>
              </a:ext>
            </a:extLst>
          </p:cNvPr>
          <p:cNvSpPr/>
          <p:nvPr/>
        </p:nvSpPr>
        <p:spPr>
          <a:xfrm>
            <a:off x="2351592" y="437590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绘制图象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xmlns="" id="{63D8A658-7AE2-4CA8-93EA-54526ADAC340}"/>
              </a:ext>
            </a:extLst>
          </p:cNvPr>
          <p:cNvGraphicFramePr>
            <a:graphicFrameLocks noGrp="1"/>
          </p:cNvGraphicFramePr>
          <p:nvPr/>
        </p:nvGraphicFramePr>
        <p:xfrm>
          <a:off x="2416997" y="2209462"/>
          <a:ext cx="2320496" cy="292608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90062">
                  <a:extLst>
                    <a:ext uri="{9D8B030D-6E8A-4147-A177-3AD203B41FA5}">
                      <a16:colId xmlns:a16="http://schemas.microsoft.com/office/drawing/2014/main" xmlns="" val="2697903634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982792476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1081397809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1590490642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4182501819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522794703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3066626585"/>
                    </a:ext>
                  </a:extLst>
                </a:gridCol>
                <a:gridCol w="290062">
                  <a:extLst>
                    <a:ext uri="{9D8B030D-6E8A-4147-A177-3AD203B41FA5}">
                      <a16:colId xmlns:a16="http://schemas.microsoft.com/office/drawing/2014/main" xmlns="" val="1843116604"/>
                    </a:ext>
                  </a:extLst>
                </a:gridCol>
              </a:tblGrid>
              <a:tr h="300737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982267665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17233820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196346484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55655981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338173279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128684922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638003347"/>
                  </a:ext>
                </a:extLst>
              </a:tr>
              <a:tr h="30073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38737254"/>
                  </a:ext>
                </a:extLst>
              </a:tr>
            </a:tbl>
          </a:graphicData>
        </a:graphic>
      </p:graphicFrame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038FCB98-EDD9-4D2B-8A54-493ECC430FBF}"/>
              </a:ext>
            </a:extLst>
          </p:cNvPr>
          <p:cNvGrpSpPr/>
          <p:nvPr/>
        </p:nvGrpSpPr>
        <p:grpSpPr>
          <a:xfrm>
            <a:off x="1317778" y="1768923"/>
            <a:ext cx="4746854" cy="3189867"/>
            <a:chOff x="1317778" y="1768923"/>
            <a:chExt cx="4746854" cy="3189867"/>
          </a:xfrm>
        </p:grpSpPr>
        <p:cxnSp>
          <p:nvCxnSpPr>
            <p:cNvPr id="7" name="直接箭头连接符 6">
              <a:extLst>
                <a:ext uri="{FF2B5EF4-FFF2-40B4-BE49-F238E27FC236}">
                  <a16:creationId xmlns:a16="http://schemas.microsoft.com/office/drawing/2014/main" xmlns="" id="{C1D17045-BFE5-4A99-A024-C499BA5751F9}"/>
                </a:ext>
              </a:extLst>
            </p:cNvPr>
            <p:cNvCxnSpPr/>
            <p:nvPr/>
          </p:nvCxnSpPr>
          <p:spPr>
            <a:xfrm>
              <a:off x="2416997" y="4647862"/>
              <a:ext cx="2582993" cy="0"/>
            </a:xfrm>
            <a:prstGeom prst="straightConnector1">
              <a:avLst/>
            </a:prstGeom>
            <a:ln w="19050">
              <a:solidFill>
                <a:srgbClr val="6E467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箭头连接符 28">
              <a:extLst>
                <a:ext uri="{FF2B5EF4-FFF2-40B4-BE49-F238E27FC236}">
                  <a16:creationId xmlns:a16="http://schemas.microsoft.com/office/drawing/2014/main" xmlns="" id="{81581204-60D6-4BB2-94D1-D996797B2D92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1125502" y="3356365"/>
              <a:ext cx="2582993" cy="0"/>
            </a:xfrm>
            <a:prstGeom prst="straightConnector1">
              <a:avLst/>
            </a:prstGeom>
            <a:ln w="19050">
              <a:solidFill>
                <a:srgbClr val="6E467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DC05DF71-2C7F-4DDF-8CCB-46EBE533AE42}"/>
                </a:ext>
              </a:extLst>
            </p:cNvPr>
            <p:cNvSpPr txBox="1"/>
            <p:nvPr/>
          </p:nvSpPr>
          <p:spPr>
            <a:xfrm>
              <a:off x="2283514" y="4651013"/>
              <a:ext cx="23204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dirty="0"/>
                <a:t>0 1 2 3 4 5 6 7</a:t>
              </a:r>
              <a:endParaRPr lang="zh-CN" altLang="en-US" dirty="0"/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75456349-697E-4365-9BB3-653003E89551}"/>
                </a:ext>
              </a:extLst>
            </p:cNvPr>
            <p:cNvSpPr/>
            <p:nvPr/>
          </p:nvSpPr>
          <p:spPr>
            <a:xfrm>
              <a:off x="4133160" y="4602966"/>
              <a:ext cx="193147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26670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购买长度（米）</a:t>
              </a: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97834E88-6F58-4F57-A165-0495D0A100EC}"/>
                </a:ext>
              </a:extLst>
            </p:cNvPr>
            <p:cNvSpPr txBox="1"/>
            <p:nvPr/>
          </p:nvSpPr>
          <p:spPr>
            <a:xfrm>
              <a:off x="2046278" y="1973526"/>
              <a:ext cx="636146" cy="2519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00"/>
                </a:lnSpc>
              </a:pPr>
              <a:r>
                <a:rPr lang="en-US" altLang="zh-CN" dirty="0"/>
                <a:t> </a:t>
              </a:r>
            </a:p>
            <a:p>
              <a:pPr>
                <a:lnSpc>
                  <a:spcPts val="2400"/>
                </a:lnSpc>
              </a:pPr>
              <a:r>
                <a:rPr lang="en-US" altLang="zh-CN" dirty="0"/>
                <a:t>28 </a:t>
              </a:r>
            </a:p>
            <a:p>
              <a:pPr>
                <a:lnSpc>
                  <a:spcPts val="2400"/>
                </a:lnSpc>
              </a:pPr>
              <a:r>
                <a:rPr lang="en-US" altLang="zh-CN" dirty="0"/>
                <a:t>24 </a:t>
              </a:r>
            </a:p>
            <a:p>
              <a:pPr>
                <a:lnSpc>
                  <a:spcPts val="2400"/>
                </a:lnSpc>
              </a:pPr>
              <a:r>
                <a:rPr lang="en-US" altLang="zh-CN" dirty="0"/>
                <a:t>20 </a:t>
              </a:r>
            </a:p>
            <a:p>
              <a:pPr>
                <a:lnSpc>
                  <a:spcPts val="2400"/>
                </a:lnSpc>
              </a:pPr>
              <a:r>
                <a:rPr lang="en-US" altLang="zh-CN" dirty="0"/>
                <a:t>16 </a:t>
              </a:r>
            </a:p>
            <a:p>
              <a:pPr>
                <a:lnSpc>
                  <a:spcPts val="2400"/>
                </a:lnSpc>
              </a:pPr>
              <a:r>
                <a:rPr lang="en-US" altLang="zh-CN" dirty="0"/>
                <a:t>12 </a:t>
              </a:r>
            </a:p>
            <a:p>
              <a:pPr>
                <a:lnSpc>
                  <a:spcPts val="2400"/>
                </a:lnSpc>
              </a:pPr>
              <a:r>
                <a:rPr lang="en-US" altLang="zh-CN" dirty="0"/>
                <a:t>8 </a:t>
              </a:r>
            </a:p>
            <a:p>
              <a:pPr>
                <a:lnSpc>
                  <a:spcPts val="2400"/>
                </a:lnSpc>
              </a:pPr>
              <a:r>
                <a:rPr lang="en-US" altLang="zh-CN" dirty="0"/>
                <a:t>4</a:t>
              </a:r>
              <a:endParaRPr lang="zh-CN" altLang="en-US" dirty="0"/>
            </a:p>
          </p:txBody>
        </p: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xmlns="" id="{5571B627-C70F-46B0-9398-54594A5117DC}"/>
                </a:ext>
              </a:extLst>
            </p:cNvPr>
            <p:cNvSpPr/>
            <p:nvPr/>
          </p:nvSpPr>
          <p:spPr>
            <a:xfrm>
              <a:off x="1317778" y="1768923"/>
              <a:ext cx="193147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26670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应付钱数（元）</a:t>
              </a:r>
            </a:p>
          </p:txBody>
        </p:sp>
        <p:sp>
          <p:nvSpPr>
            <p:cNvPr id="30" name="椭圆 29">
              <a:extLst>
                <a:ext uri="{FF2B5EF4-FFF2-40B4-BE49-F238E27FC236}">
                  <a16:creationId xmlns:a16="http://schemas.microsoft.com/office/drawing/2014/main" xmlns="" id="{55585390-9794-4CB0-90A5-ECB064699493}"/>
                </a:ext>
              </a:extLst>
            </p:cNvPr>
            <p:cNvSpPr/>
            <p:nvPr/>
          </p:nvSpPr>
          <p:spPr>
            <a:xfrm>
              <a:off x="2381799" y="4628097"/>
              <a:ext cx="70393" cy="7039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>
              <a:extLst>
                <a:ext uri="{FF2B5EF4-FFF2-40B4-BE49-F238E27FC236}">
                  <a16:creationId xmlns:a16="http://schemas.microsoft.com/office/drawing/2014/main" xmlns="" id="{48606651-F031-422A-BA5D-2D78A019CEFA}"/>
                </a:ext>
              </a:extLst>
            </p:cNvPr>
            <p:cNvSpPr/>
            <p:nvPr/>
          </p:nvSpPr>
          <p:spPr>
            <a:xfrm>
              <a:off x="2670838" y="4319436"/>
              <a:ext cx="70393" cy="7039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>
              <a:extLst>
                <a:ext uri="{FF2B5EF4-FFF2-40B4-BE49-F238E27FC236}">
                  <a16:creationId xmlns:a16="http://schemas.microsoft.com/office/drawing/2014/main" xmlns="" id="{C98F2D2B-18F2-44FE-B5B3-BB33818BEA27}"/>
                </a:ext>
              </a:extLst>
            </p:cNvPr>
            <p:cNvSpPr/>
            <p:nvPr/>
          </p:nvSpPr>
          <p:spPr>
            <a:xfrm>
              <a:off x="2959877" y="4010772"/>
              <a:ext cx="70393" cy="7039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>
              <a:extLst>
                <a:ext uri="{FF2B5EF4-FFF2-40B4-BE49-F238E27FC236}">
                  <a16:creationId xmlns:a16="http://schemas.microsoft.com/office/drawing/2014/main" xmlns="" id="{FF5C80E3-B7E5-4CBC-93D3-C7048E8D04C7}"/>
                </a:ext>
              </a:extLst>
            </p:cNvPr>
            <p:cNvSpPr/>
            <p:nvPr/>
          </p:nvSpPr>
          <p:spPr>
            <a:xfrm>
              <a:off x="3248916" y="3702108"/>
              <a:ext cx="70393" cy="7039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>
              <a:extLst>
                <a:ext uri="{FF2B5EF4-FFF2-40B4-BE49-F238E27FC236}">
                  <a16:creationId xmlns:a16="http://schemas.microsoft.com/office/drawing/2014/main" xmlns="" id="{17182866-5C3D-4D9D-9B42-09E1DCF6E0E6}"/>
                </a:ext>
              </a:extLst>
            </p:cNvPr>
            <p:cNvSpPr/>
            <p:nvPr/>
          </p:nvSpPr>
          <p:spPr>
            <a:xfrm>
              <a:off x="3537955" y="3393444"/>
              <a:ext cx="70393" cy="7039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>
              <a:extLst>
                <a:ext uri="{FF2B5EF4-FFF2-40B4-BE49-F238E27FC236}">
                  <a16:creationId xmlns:a16="http://schemas.microsoft.com/office/drawing/2014/main" xmlns="" id="{C63B6085-3E27-4927-96BA-056F78D8D651}"/>
                </a:ext>
              </a:extLst>
            </p:cNvPr>
            <p:cNvSpPr/>
            <p:nvPr/>
          </p:nvSpPr>
          <p:spPr>
            <a:xfrm>
              <a:off x="3826994" y="3084780"/>
              <a:ext cx="70393" cy="7039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>
              <a:extLst>
                <a:ext uri="{FF2B5EF4-FFF2-40B4-BE49-F238E27FC236}">
                  <a16:creationId xmlns:a16="http://schemas.microsoft.com/office/drawing/2014/main" xmlns="" id="{7AEE1AD5-B5A4-4A1F-B30A-C54AB7512DFF}"/>
                </a:ext>
              </a:extLst>
            </p:cNvPr>
            <p:cNvSpPr/>
            <p:nvPr/>
          </p:nvSpPr>
          <p:spPr>
            <a:xfrm>
              <a:off x="4116033" y="2776116"/>
              <a:ext cx="70393" cy="7039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>
              <a:extLst>
                <a:ext uri="{FF2B5EF4-FFF2-40B4-BE49-F238E27FC236}">
                  <a16:creationId xmlns:a16="http://schemas.microsoft.com/office/drawing/2014/main" xmlns="" id="{8FDD3479-4B22-408C-8DB1-7822C6CF315C}"/>
                </a:ext>
              </a:extLst>
            </p:cNvPr>
            <p:cNvSpPr/>
            <p:nvPr/>
          </p:nvSpPr>
          <p:spPr>
            <a:xfrm>
              <a:off x="4405070" y="2467452"/>
              <a:ext cx="70393" cy="7039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2" name="直接连接符 31">
              <a:extLst>
                <a:ext uri="{FF2B5EF4-FFF2-40B4-BE49-F238E27FC236}">
                  <a16:creationId xmlns:a16="http://schemas.microsoft.com/office/drawing/2014/main" xmlns="" id="{CDA5540A-9F58-4B75-927C-E1D7259B876B}"/>
                </a:ext>
              </a:extLst>
            </p:cNvPr>
            <p:cNvCxnSpPr>
              <a:cxnSpLocks/>
              <a:stCxn id="30" idx="7"/>
            </p:cNvCxnSpPr>
            <p:nvPr/>
          </p:nvCxnSpPr>
          <p:spPr>
            <a:xfrm flipV="1">
              <a:off x="2441883" y="2356704"/>
              <a:ext cx="2119712" cy="228170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9F85CF05-9D53-416A-9F7B-1C0C34CA1A5E}"/>
              </a:ext>
            </a:extLst>
          </p:cNvPr>
          <p:cNvSpPr/>
          <p:nvPr/>
        </p:nvSpPr>
        <p:spPr>
          <a:xfrm>
            <a:off x="4661755" y="1809639"/>
            <a:ext cx="3599646" cy="481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求买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1.5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米彩带需要多少钱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D1DD7763-10D7-4B99-B07E-652CE032E3C4}"/>
              </a:ext>
            </a:extLst>
          </p:cNvPr>
          <p:cNvSpPr/>
          <p:nvPr/>
        </p:nvSpPr>
        <p:spPr>
          <a:xfrm>
            <a:off x="4789328" y="2209462"/>
            <a:ext cx="4517723" cy="25203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可以先在图中的横轴上找出</a:t>
            </a:r>
            <a:r>
              <a:rPr lang="en-US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1.5</a:t>
            </a:r>
            <a:r>
              <a:rPr lang="zh-CN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endParaRPr lang="en-US" altLang="zh-CN" sz="18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的位置</a:t>
            </a:r>
            <a:r>
              <a:rPr lang="en-US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并经过这一位置画出横轴</a:t>
            </a:r>
            <a:endParaRPr lang="en-US" altLang="zh-CN" sz="18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的一条垂线</a:t>
            </a:r>
            <a:r>
              <a:rPr lang="en-US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这条垂线与红点的连</a:t>
            </a:r>
            <a:endParaRPr lang="en-US" altLang="zh-CN" sz="18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线有一个交点</a:t>
            </a:r>
            <a:r>
              <a:rPr lang="en-US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然后过点</a:t>
            </a:r>
            <a:endParaRPr lang="en-US" altLang="zh-CN" sz="18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画出纵轴的垂线</a:t>
            </a:r>
            <a:r>
              <a:rPr lang="en-US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垂足表示的数就</a:t>
            </a:r>
            <a:endParaRPr lang="en-US" altLang="zh-CN" sz="18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是买</a:t>
            </a:r>
            <a:r>
              <a:rPr lang="en-US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1.5</a:t>
            </a:r>
            <a:r>
              <a:rPr lang="zh-CN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米彩带需要的钱数</a:t>
            </a:r>
            <a:r>
              <a:rPr lang="en-US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元。</a:t>
            </a:r>
          </a:p>
        </p:txBody>
      </p:sp>
      <p:sp>
        <p:nvSpPr>
          <p:cNvPr id="44" name="Line 49">
            <a:extLst>
              <a:ext uri="{FF2B5EF4-FFF2-40B4-BE49-F238E27FC236}">
                <a16:creationId xmlns:a16="http://schemas.microsoft.com/office/drawing/2014/main" xmlns="" id="{49623D27-3956-4FA9-BFCA-ADB5F3416C9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843808" y="4192738"/>
            <a:ext cx="0" cy="455123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 anchorCtr="1"/>
          <a:lstStyle/>
          <a:p>
            <a:endParaRPr lang="zh-CN" altLang="en-US" sz="1350"/>
          </a:p>
        </p:txBody>
      </p:sp>
      <p:sp>
        <p:nvSpPr>
          <p:cNvPr id="45" name="Line 50">
            <a:extLst>
              <a:ext uri="{FF2B5EF4-FFF2-40B4-BE49-F238E27FC236}">
                <a16:creationId xmlns:a16="http://schemas.microsoft.com/office/drawing/2014/main" xmlns="" id="{71F17291-6913-4A9F-96DE-89C6BD2EEB3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07367" y="4192739"/>
            <a:ext cx="436441" cy="0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 anchorCtr="1"/>
          <a:lstStyle/>
          <a:p>
            <a:endParaRPr lang="zh-CN" altLang="en-US" sz="135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95FFFDB4-E33D-46DF-A1D7-F812CD82EF43}"/>
              </a:ext>
            </a:extLst>
          </p:cNvPr>
          <p:cNvSpPr/>
          <p:nvPr/>
        </p:nvSpPr>
        <p:spPr>
          <a:xfrm>
            <a:off x="2651097" y="3855978"/>
            <a:ext cx="314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000" dirty="0">
              <a:solidFill>
                <a:srgbClr val="0070C0"/>
              </a:solidFill>
            </a:endParaRPr>
          </a:p>
        </p:txBody>
      </p:sp>
      <p:sp>
        <p:nvSpPr>
          <p:cNvPr id="46" name="椭圆 45">
            <a:extLst>
              <a:ext uri="{FF2B5EF4-FFF2-40B4-BE49-F238E27FC236}">
                <a16:creationId xmlns:a16="http://schemas.microsoft.com/office/drawing/2014/main" xmlns="" id="{2ABD14CD-1156-448A-87DA-F551871D0DD3}"/>
              </a:ext>
            </a:extLst>
          </p:cNvPr>
          <p:cNvSpPr/>
          <p:nvPr/>
        </p:nvSpPr>
        <p:spPr>
          <a:xfrm>
            <a:off x="2814967" y="4169717"/>
            <a:ext cx="70393" cy="70393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0" name="组合 4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51" name="图片 50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52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18566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4" grpId="0" animBg="1"/>
      <p:bldP spid="45" grpId="0" animBg="1"/>
      <p:bldP spid="46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1257</Words>
  <Application>Microsoft Office PowerPoint</Application>
  <PresentationFormat>全屏显示(16:9)</PresentationFormat>
  <Paragraphs>503</Paragraphs>
  <Slides>17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17</vt:i4>
      </vt:variant>
    </vt:vector>
  </HeadingPairs>
  <TitlesOfParts>
    <vt:vector size="30" baseType="lpstr">
      <vt:lpstr>Arial</vt:lpstr>
      <vt:lpstr>宋体</vt:lpstr>
      <vt:lpstr>黑体</vt:lpstr>
      <vt:lpstr>NEU-BZ-S92</vt:lpstr>
      <vt:lpstr>幼圆</vt:lpstr>
      <vt:lpstr>Times New Roman</vt:lpstr>
      <vt:lpstr>Cambria Math</vt:lpstr>
      <vt:lpstr>楷体</vt:lpstr>
      <vt:lpstr>方正书宋_GBK</vt:lpstr>
      <vt:lpstr>Calibri</vt:lpstr>
      <vt:lpstr>Office 主题</vt:lpstr>
      <vt:lpstr>1_Office 主题</vt:lpstr>
      <vt:lpstr>2_自定义设计方案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3</cp:revision>
  <dcterms:created xsi:type="dcterms:W3CDTF">2017-03-17T02:28:00Z</dcterms:created>
  <dcterms:modified xsi:type="dcterms:W3CDTF">2018-10-29T03:17:30Z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